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667" r:id="rId5"/>
  </p:sldMasterIdLst>
  <p:notesMasterIdLst>
    <p:notesMasterId r:id="rId33"/>
  </p:notesMasterIdLst>
  <p:handoutMasterIdLst>
    <p:handoutMasterId r:id="rId34"/>
  </p:handoutMasterIdLst>
  <p:sldIdLst>
    <p:sldId id="293" r:id="rId6"/>
    <p:sldId id="298" r:id="rId7"/>
    <p:sldId id="299" r:id="rId8"/>
    <p:sldId id="300" r:id="rId9"/>
    <p:sldId id="301" r:id="rId10"/>
    <p:sldId id="302" r:id="rId11"/>
    <p:sldId id="303" r:id="rId12"/>
    <p:sldId id="304" r:id="rId13"/>
    <p:sldId id="323" r:id="rId14"/>
    <p:sldId id="306" r:id="rId15"/>
    <p:sldId id="307" r:id="rId16"/>
    <p:sldId id="308" r:id="rId17"/>
    <p:sldId id="309" r:id="rId18"/>
    <p:sldId id="310" r:id="rId19"/>
    <p:sldId id="311" r:id="rId20"/>
    <p:sldId id="312" r:id="rId21"/>
    <p:sldId id="315" r:id="rId22"/>
    <p:sldId id="327" r:id="rId23"/>
    <p:sldId id="316" r:id="rId24"/>
    <p:sldId id="324" r:id="rId25"/>
    <p:sldId id="317" r:id="rId26"/>
    <p:sldId id="319" r:id="rId27"/>
    <p:sldId id="320" r:id="rId28"/>
    <p:sldId id="321" r:id="rId29"/>
    <p:sldId id="322" r:id="rId30"/>
    <p:sldId id="329" r:id="rId31"/>
    <p:sldId id="297" r:id="rId32"/>
  </p:sldIdLst>
  <p:sldSz cx="16257588" cy="9144000"/>
  <p:notesSz cx="7010400" cy="9296400"/>
  <p:defaultTextStyle>
    <a:defPPr>
      <a:defRPr lang="en-US"/>
    </a:defPPr>
    <a:lvl1pPr marL="0" algn="l" defTabSz="812810" rtl="0" eaLnBrk="1" latinLnBrk="0" hangingPunct="1">
      <a:defRPr sz="3200" kern="1200">
        <a:solidFill>
          <a:schemeClr val="tx1"/>
        </a:solidFill>
        <a:latin typeface="+mn-lt"/>
        <a:ea typeface="+mn-ea"/>
        <a:cs typeface="+mn-cs"/>
      </a:defRPr>
    </a:lvl1pPr>
    <a:lvl2pPr marL="812810" algn="l" defTabSz="812810" rtl="0" eaLnBrk="1" latinLnBrk="0" hangingPunct="1">
      <a:defRPr sz="3200" kern="1200">
        <a:solidFill>
          <a:schemeClr val="tx1"/>
        </a:solidFill>
        <a:latin typeface="+mn-lt"/>
        <a:ea typeface="+mn-ea"/>
        <a:cs typeface="+mn-cs"/>
      </a:defRPr>
    </a:lvl2pPr>
    <a:lvl3pPr marL="1625620" algn="l" defTabSz="812810" rtl="0" eaLnBrk="1" latinLnBrk="0" hangingPunct="1">
      <a:defRPr sz="3200" kern="1200">
        <a:solidFill>
          <a:schemeClr val="tx1"/>
        </a:solidFill>
        <a:latin typeface="+mn-lt"/>
        <a:ea typeface="+mn-ea"/>
        <a:cs typeface="+mn-cs"/>
      </a:defRPr>
    </a:lvl3pPr>
    <a:lvl4pPr marL="2438430" algn="l" defTabSz="812810" rtl="0" eaLnBrk="1" latinLnBrk="0" hangingPunct="1">
      <a:defRPr sz="3200" kern="1200">
        <a:solidFill>
          <a:schemeClr val="tx1"/>
        </a:solidFill>
        <a:latin typeface="+mn-lt"/>
        <a:ea typeface="+mn-ea"/>
        <a:cs typeface="+mn-cs"/>
      </a:defRPr>
    </a:lvl4pPr>
    <a:lvl5pPr marL="3251241" algn="l" defTabSz="812810" rtl="0" eaLnBrk="1" latinLnBrk="0" hangingPunct="1">
      <a:defRPr sz="3200" kern="1200">
        <a:solidFill>
          <a:schemeClr val="tx1"/>
        </a:solidFill>
        <a:latin typeface="+mn-lt"/>
        <a:ea typeface="+mn-ea"/>
        <a:cs typeface="+mn-cs"/>
      </a:defRPr>
    </a:lvl5pPr>
    <a:lvl6pPr marL="4064051" algn="l" defTabSz="812810" rtl="0" eaLnBrk="1" latinLnBrk="0" hangingPunct="1">
      <a:defRPr sz="3200" kern="1200">
        <a:solidFill>
          <a:schemeClr val="tx1"/>
        </a:solidFill>
        <a:latin typeface="+mn-lt"/>
        <a:ea typeface="+mn-ea"/>
        <a:cs typeface="+mn-cs"/>
      </a:defRPr>
    </a:lvl6pPr>
    <a:lvl7pPr marL="4876861" algn="l" defTabSz="812810" rtl="0" eaLnBrk="1" latinLnBrk="0" hangingPunct="1">
      <a:defRPr sz="3200" kern="1200">
        <a:solidFill>
          <a:schemeClr val="tx1"/>
        </a:solidFill>
        <a:latin typeface="+mn-lt"/>
        <a:ea typeface="+mn-ea"/>
        <a:cs typeface="+mn-cs"/>
      </a:defRPr>
    </a:lvl7pPr>
    <a:lvl8pPr marL="5689671" algn="l" defTabSz="812810" rtl="0" eaLnBrk="1" latinLnBrk="0" hangingPunct="1">
      <a:defRPr sz="3200" kern="1200">
        <a:solidFill>
          <a:schemeClr val="tx1"/>
        </a:solidFill>
        <a:latin typeface="+mn-lt"/>
        <a:ea typeface="+mn-ea"/>
        <a:cs typeface="+mn-cs"/>
      </a:defRPr>
    </a:lvl8pPr>
    <a:lvl9pPr marL="6502481" algn="l" defTabSz="812810" rtl="0" eaLnBrk="1" latinLnBrk="0" hangingPunct="1">
      <a:defRPr sz="32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p15:clr>
            <a:srgbClr val="A4A3A4"/>
          </p15:clr>
        </p15:guide>
        <p15:guide id="2" pos="512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uillaume Brossard"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96D7"/>
    <a:srgbClr val="FF3300"/>
    <a:srgbClr val="FFCC00"/>
    <a:srgbClr val="87BC40"/>
    <a:srgbClr val="32BCAD"/>
    <a:srgbClr val="00ABE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04" autoAdjust="0"/>
    <p:restoredTop sz="85424" autoAdjust="0"/>
  </p:normalViewPr>
  <p:slideViewPr>
    <p:cSldViewPr snapToGrid="0" snapToObjects="1">
      <p:cViewPr varScale="1">
        <p:scale>
          <a:sx n="75" d="100"/>
          <a:sy n="75" d="100"/>
        </p:scale>
        <p:origin x="-1104" y="-108"/>
      </p:cViewPr>
      <p:guideLst>
        <p:guide orient="horz" pos="2880"/>
        <p:guide pos="512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387C2776-B9DD-1946-9831-785CA23AC1F1}" type="datetime1">
              <a:rPr lang="en-US" smtClean="0"/>
              <a:t>5/29/2014</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58ECB827-1CCB-B349-98A7-AAC485CBB65F}" type="slidenum">
              <a:rPr lang="en-US" smtClean="0"/>
              <a:t>‹#›</a:t>
            </a:fld>
            <a:endParaRPr lang="en-US" dirty="0"/>
          </a:p>
        </p:txBody>
      </p:sp>
    </p:spTree>
    <p:extLst>
      <p:ext uri="{BB962C8B-B14F-4D97-AF65-F5344CB8AC3E}">
        <p14:creationId xmlns:p14="http://schemas.microsoft.com/office/powerpoint/2010/main" val="343552177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5.png>
</file>

<file path=ppt/media/image16.png>
</file>

<file path=ppt/media/image18.png>
</file>

<file path=ppt/media/image19.png>
</file>

<file path=ppt/media/image2.png>
</file>

<file path=ppt/media/image21.png>
</file>

<file path=ppt/media/image25.png>
</file>

<file path=ppt/media/image26.jpeg>
</file>

<file path=ppt/media/image28.jpeg>
</file>

<file path=ppt/media/image29.jpeg>
</file>

<file path=ppt/media/image3.png>
</file>

<file path=ppt/media/image30.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13A1C7DD-7A43-8947-A922-8561F0BA9BCC}" type="datetime1">
              <a:rPr lang="en-US" smtClean="0"/>
              <a:t>5/29/2014</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73E9330B-B1DA-214B-A229-0CB8492B91A5}" type="slidenum">
              <a:rPr lang="en-US" smtClean="0"/>
              <a:t>‹#›</a:t>
            </a:fld>
            <a:endParaRPr lang="en-US" dirty="0"/>
          </a:p>
        </p:txBody>
      </p:sp>
    </p:spTree>
    <p:extLst>
      <p:ext uri="{BB962C8B-B14F-4D97-AF65-F5344CB8AC3E}">
        <p14:creationId xmlns:p14="http://schemas.microsoft.com/office/powerpoint/2010/main" val="726771065"/>
      </p:ext>
    </p:extLst>
  </p:cSld>
  <p:clrMap bg1="lt1" tx1="dk1" bg2="lt2" tx2="dk2" accent1="accent1" accent2="accent2" accent3="accent3" accent4="accent4" accent5="accent5" accent6="accent6" hlink="hlink" folHlink="folHlink"/>
  <p:hf hdr="0" ftr="0" dt="0"/>
  <p:notesStyle>
    <a:lvl1pPr marL="0" algn="l" defTabSz="812810" rtl="0" eaLnBrk="1" latinLnBrk="0" hangingPunct="1">
      <a:defRPr sz="2100" kern="1200">
        <a:solidFill>
          <a:schemeClr val="tx1"/>
        </a:solidFill>
        <a:latin typeface="+mn-lt"/>
        <a:ea typeface="+mn-ea"/>
        <a:cs typeface="+mn-cs"/>
      </a:defRPr>
    </a:lvl1pPr>
    <a:lvl2pPr marL="812810" algn="l" defTabSz="812810" rtl="0" eaLnBrk="1" latinLnBrk="0" hangingPunct="1">
      <a:defRPr sz="2100" kern="1200">
        <a:solidFill>
          <a:schemeClr val="tx1"/>
        </a:solidFill>
        <a:latin typeface="+mn-lt"/>
        <a:ea typeface="+mn-ea"/>
        <a:cs typeface="+mn-cs"/>
      </a:defRPr>
    </a:lvl2pPr>
    <a:lvl3pPr marL="1625620" algn="l" defTabSz="812810" rtl="0" eaLnBrk="1" latinLnBrk="0" hangingPunct="1">
      <a:defRPr sz="2100" kern="1200">
        <a:solidFill>
          <a:schemeClr val="tx1"/>
        </a:solidFill>
        <a:latin typeface="+mn-lt"/>
        <a:ea typeface="+mn-ea"/>
        <a:cs typeface="+mn-cs"/>
      </a:defRPr>
    </a:lvl3pPr>
    <a:lvl4pPr marL="2438430" algn="l" defTabSz="812810" rtl="0" eaLnBrk="1" latinLnBrk="0" hangingPunct="1">
      <a:defRPr sz="2100" kern="1200">
        <a:solidFill>
          <a:schemeClr val="tx1"/>
        </a:solidFill>
        <a:latin typeface="+mn-lt"/>
        <a:ea typeface="+mn-ea"/>
        <a:cs typeface="+mn-cs"/>
      </a:defRPr>
    </a:lvl4pPr>
    <a:lvl5pPr marL="3251241" algn="l" defTabSz="812810" rtl="0" eaLnBrk="1" latinLnBrk="0" hangingPunct="1">
      <a:defRPr sz="2100" kern="1200">
        <a:solidFill>
          <a:schemeClr val="tx1"/>
        </a:solidFill>
        <a:latin typeface="+mn-lt"/>
        <a:ea typeface="+mn-ea"/>
        <a:cs typeface="+mn-cs"/>
      </a:defRPr>
    </a:lvl5pPr>
    <a:lvl6pPr marL="4064051" algn="l" defTabSz="812810" rtl="0" eaLnBrk="1" latinLnBrk="0" hangingPunct="1">
      <a:defRPr sz="2100" kern="1200">
        <a:solidFill>
          <a:schemeClr val="tx1"/>
        </a:solidFill>
        <a:latin typeface="+mn-lt"/>
        <a:ea typeface="+mn-ea"/>
        <a:cs typeface="+mn-cs"/>
      </a:defRPr>
    </a:lvl6pPr>
    <a:lvl7pPr marL="4876861" algn="l" defTabSz="812810" rtl="0" eaLnBrk="1" latinLnBrk="0" hangingPunct="1">
      <a:defRPr sz="2100" kern="1200">
        <a:solidFill>
          <a:schemeClr val="tx1"/>
        </a:solidFill>
        <a:latin typeface="+mn-lt"/>
        <a:ea typeface="+mn-ea"/>
        <a:cs typeface="+mn-cs"/>
      </a:defRPr>
    </a:lvl7pPr>
    <a:lvl8pPr marL="5689671" algn="l" defTabSz="812810" rtl="0" eaLnBrk="1" latinLnBrk="0" hangingPunct="1">
      <a:defRPr sz="2100" kern="1200">
        <a:solidFill>
          <a:schemeClr val="tx1"/>
        </a:solidFill>
        <a:latin typeface="+mn-lt"/>
        <a:ea typeface="+mn-ea"/>
        <a:cs typeface="+mn-cs"/>
      </a:defRPr>
    </a:lvl8pPr>
    <a:lvl9pPr marL="6502481" algn="l" defTabSz="812810" rtl="0" eaLnBrk="1" latinLnBrk="0" hangingPunct="1">
      <a:defRPr sz="2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V1.0</a:t>
            </a:r>
          </a:p>
        </p:txBody>
      </p:sp>
      <p:sp>
        <p:nvSpPr>
          <p:cNvPr id="4" name="Slide Number Placeholder 3"/>
          <p:cNvSpPr>
            <a:spLocks noGrp="1"/>
          </p:cNvSpPr>
          <p:nvPr>
            <p:ph type="sldNum" sz="quarter" idx="10"/>
          </p:nvPr>
        </p:nvSpPr>
        <p:spPr/>
        <p:txBody>
          <a:bodyPr/>
          <a:lstStyle/>
          <a:p>
            <a:fld id="{73E9330B-B1DA-214B-A229-0CB8492B91A5}" type="slidenum">
              <a:rPr lang="en-US" smtClean="0"/>
              <a:t>1</a:t>
            </a:fld>
            <a:endParaRPr lang="en-US" dirty="0"/>
          </a:p>
        </p:txBody>
      </p:sp>
    </p:spTree>
    <p:extLst>
      <p:ext uri="{BB962C8B-B14F-4D97-AF65-F5344CB8AC3E}">
        <p14:creationId xmlns:p14="http://schemas.microsoft.com/office/powerpoint/2010/main" val="2870621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10</a:t>
            </a:fld>
            <a:endParaRPr lang="en-US" dirty="0"/>
          </a:p>
        </p:txBody>
      </p:sp>
    </p:spTree>
    <p:extLst>
      <p:ext uri="{BB962C8B-B14F-4D97-AF65-F5344CB8AC3E}">
        <p14:creationId xmlns:p14="http://schemas.microsoft.com/office/powerpoint/2010/main" val="3786443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28253">
              <a:defRPr/>
            </a:pPr>
            <a:endParaRPr lang="en-US" sz="1200" dirty="0" smtClean="0"/>
          </a:p>
          <a:p>
            <a:pPr defTabSz="828253">
              <a:defRPr/>
            </a:pPr>
            <a:endParaRPr lang="en-US" sz="1200" dirty="0" smtClean="0"/>
          </a:p>
          <a:p>
            <a:pPr defTabSz="828253">
              <a:defRPr/>
            </a:pPr>
            <a:r>
              <a:rPr lang="en-US" sz="1200" dirty="0" smtClean="0"/>
              <a:t>JSON </a:t>
            </a:r>
            <a:r>
              <a:rPr lang="en-US" sz="1200" dirty="0"/>
              <a:t>File</a:t>
            </a:r>
          </a:p>
          <a:p>
            <a:pPr marL="349415" indent="-349415" defTabSz="828253">
              <a:buFont typeface="Arial" pitchFamily="34" charset="0"/>
              <a:buChar char="•"/>
              <a:defRPr/>
            </a:pPr>
            <a:r>
              <a:rPr lang="en-US" sz="1200" dirty="0"/>
              <a:t>Describe all resources in the </a:t>
            </a:r>
            <a:r>
              <a:rPr lang="en-US" sz="1200" dirty="0" smtClean="0"/>
              <a:t>stack</a:t>
            </a:r>
          </a:p>
          <a:p>
            <a:pPr marL="349415" indent="-349415" defTabSz="828253">
              <a:buFont typeface="Arial" pitchFamily="34" charset="0"/>
              <a:buChar char="•"/>
              <a:defRPr/>
            </a:pPr>
            <a:endParaRPr lang="en-US" sz="1200" dirty="0"/>
          </a:p>
          <a:p>
            <a:pPr defTabSz="828253">
              <a:defRPr/>
            </a:pPr>
            <a:endParaRPr lang="en-US" sz="1200" dirty="0"/>
          </a:p>
          <a:p>
            <a:pPr defTabSz="828253">
              <a:defRPr/>
            </a:pPr>
            <a:r>
              <a:rPr lang="en-US" sz="1200" dirty="0"/>
              <a:t>Template generation</a:t>
            </a:r>
          </a:p>
          <a:p>
            <a:pPr marL="349415" indent="-349415" defTabSz="828253">
              <a:buFont typeface="Arial" pitchFamily="34" charset="0"/>
              <a:buChar char="•"/>
              <a:defRPr/>
            </a:pPr>
            <a:r>
              <a:rPr lang="en-US" sz="1200" dirty="0"/>
              <a:t>A need for a simpler representation with less duplication</a:t>
            </a:r>
          </a:p>
          <a:p>
            <a:pPr defTabSz="828253">
              <a:defRPr/>
            </a:pPr>
            <a:endParaRPr lang="en-US" sz="1200" dirty="0"/>
          </a:p>
          <a:p>
            <a:pPr defTabSz="828253">
              <a:defRPr/>
            </a:pPr>
            <a:r>
              <a:rPr lang="en-US" sz="1200" dirty="0"/>
              <a:t>Create and delete stack</a:t>
            </a:r>
          </a:p>
          <a:p>
            <a:pPr marL="349415" indent="-349415">
              <a:buFont typeface="Arial" pitchFamily="34" charset="0"/>
              <a:buChar char="•"/>
            </a:pPr>
            <a:r>
              <a:rPr lang="en-US" sz="1200" dirty="0"/>
              <a:t>Easy stack management</a:t>
            </a:r>
          </a:p>
          <a:p>
            <a:endParaRPr lang="en-US" sz="1200" dirty="0"/>
          </a:p>
          <a:p>
            <a:pPr defTabSz="828253">
              <a:defRPr/>
            </a:pPr>
            <a:r>
              <a:rPr lang="en-US" sz="1200" dirty="0"/>
              <a:t>Update existing stack</a:t>
            </a:r>
          </a:p>
          <a:p>
            <a:pPr marL="349415" indent="-349415">
              <a:buFont typeface="Arial" pitchFamily="34" charset="0"/>
              <a:buChar char="•"/>
            </a:pPr>
            <a:r>
              <a:rPr lang="en-US" sz="1200" dirty="0"/>
              <a:t>Amazing capability to analyze the difference and only update needed resource</a:t>
            </a:r>
          </a:p>
          <a:p>
            <a:pPr marL="349415" indent="-349415">
              <a:buFont typeface="Arial" pitchFamily="34" charset="0"/>
              <a:buChar char="•"/>
            </a:pPr>
            <a:r>
              <a:rPr lang="en-US" sz="1200" dirty="0"/>
              <a:t>Talk about rolling update for </a:t>
            </a:r>
            <a:r>
              <a:rPr lang="en-US" sz="1200" dirty="0" err="1"/>
              <a:t>AutoScaling</a:t>
            </a:r>
            <a:r>
              <a:rPr lang="en-US" sz="1200" dirty="0"/>
              <a:t> group</a:t>
            </a:r>
          </a:p>
          <a:p>
            <a:pPr marL="349415" indent="-349415">
              <a:buFont typeface="Arial" pitchFamily="34" charset="0"/>
              <a:buChar char="•"/>
            </a:pP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11</a:t>
            </a:fld>
            <a:endParaRPr lang="en-US" dirty="0"/>
          </a:p>
        </p:txBody>
      </p:sp>
    </p:spTree>
    <p:extLst>
      <p:ext uri="{BB962C8B-B14F-4D97-AF65-F5344CB8AC3E}">
        <p14:creationId xmlns:p14="http://schemas.microsoft.com/office/powerpoint/2010/main" val="20790278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Definition of the </a:t>
            </a:r>
            <a:r>
              <a:rPr lang="en-US" sz="1200" dirty="0" smtClean="0"/>
              <a:t>provisioning a machine</a:t>
            </a:r>
            <a:endParaRPr lang="en-US" sz="1200" dirty="0"/>
          </a:p>
          <a:p>
            <a:pPr marL="349415" indent="-349415">
              <a:buFontTx/>
              <a:buChar char="-"/>
            </a:pPr>
            <a:r>
              <a:rPr lang="en-US" sz="1200" dirty="0"/>
              <a:t>Configure a vanilla Linux machine to be ready to operate</a:t>
            </a:r>
          </a:p>
          <a:p>
            <a:pPr marL="349415" indent="-349415">
              <a:buFontTx/>
              <a:buChar char="-"/>
            </a:pPr>
            <a:endParaRPr lang="en-US" sz="1200" dirty="0"/>
          </a:p>
          <a:p>
            <a:r>
              <a:rPr lang="en-US" sz="1200" dirty="0"/>
              <a:t>Roles and </a:t>
            </a:r>
            <a:r>
              <a:rPr lang="en-US" sz="1200" dirty="0" smtClean="0"/>
              <a:t>Chef</a:t>
            </a:r>
          </a:p>
          <a:p>
            <a:r>
              <a:rPr lang="en-US" sz="1200" dirty="0" smtClean="0"/>
              <a:t>-</a:t>
            </a:r>
            <a:r>
              <a:rPr lang="en-US" sz="1200" baseline="0" dirty="0" smtClean="0"/>
              <a:t> Why Chef? Community cookbooks</a:t>
            </a:r>
            <a:endParaRPr lang="en-US" sz="1200" dirty="0"/>
          </a:p>
          <a:p>
            <a:endParaRPr lang="en-US" sz="1200" dirty="0"/>
          </a:p>
          <a:p>
            <a:r>
              <a:rPr lang="en-US" sz="1200" dirty="0" smtClean="0"/>
              <a:t>Upstart</a:t>
            </a:r>
          </a:p>
          <a:p>
            <a:r>
              <a:rPr lang="en-US" sz="1200" dirty="0" smtClean="0"/>
              <a:t>-</a:t>
            </a:r>
            <a:r>
              <a:rPr lang="en-US" sz="1200" baseline="0" dirty="0" smtClean="0"/>
              <a:t> Helpful </a:t>
            </a:r>
            <a:r>
              <a:rPr lang="en-US" sz="1200" baseline="0" dirty="0" err="1" smtClean="0"/>
              <a:t>ubuntu</a:t>
            </a:r>
            <a:r>
              <a:rPr lang="en-US" sz="1200" baseline="0" dirty="0" smtClean="0"/>
              <a:t> tools to start and monitor a process. Restart node process ready fast after a crash.</a:t>
            </a:r>
            <a:endParaRPr lang="en-US" sz="1200" dirty="0"/>
          </a:p>
          <a:p>
            <a:pPr marL="349415" indent="-349415">
              <a:buFontTx/>
              <a:buChar char="-"/>
            </a:pPr>
            <a:endParaRPr lang="en-US" sz="1200" dirty="0"/>
          </a:p>
          <a:p>
            <a:r>
              <a:rPr lang="en-US" sz="1200" dirty="0"/>
              <a:t>Vagrant</a:t>
            </a:r>
          </a:p>
          <a:p>
            <a:pPr marL="349415" indent="-349415" defTabSz="828253">
              <a:buFontTx/>
              <a:buChar char="-"/>
              <a:defRPr/>
            </a:pPr>
            <a:r>
              <a:rPr lang="en-US" sz="1200" dirty="0"/>
              <a:t>Great way to quickly test Chef cookbooks</a:t>
            </a:r>
          </a:p>
          <a:p>
            <a:pPr marL="349415" indent="-349415" defTabSz="828253">
              <a:buFontTx/>
              <a:buChar char="-"/>
              <a:defRPr/>
            </a:pPr>
            <a:r>
              <a:rPr lang="en-US" sz="1200" dirty="0"/>
              <a:t>We had greater plan for Vagrant usage at the beginning but we only use it to test cookbooks.</a:t>
            </a:r>
          </a:p>
          <a:p>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12</a:t>
            </a:fld>
            <a:endParaRPr lang="en-US" dirty="0"/>
          </a:p>
        </p:txBody>
      </p:sp>
    </p:spTree>
    <p:extLst>
      <p:ext uri="{BB962C8B-B14F-4D97-AF65-F5344CB8AC3E}">
        <p14:creationId xmlns:p14="http://schemas.microsoft.com/office/powerpoint/2010/main" val="1035240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Steps from a vanilla Ubuntu image to a machine running our service</a:t>
            </a:r>
          </a:p>
          <a:p>
            <a:endParaRPr lang="en-US" sz="1200" dirty="0"/>
          </a:p>
          <a:p>
            <a:r>
              <a:rPr lang="en-US" sz="1200" dirty="0"/>
              <a:t>Image</a:t>
            </a:r>
          </a:p>
          <a:p>
            <a:pPr marL="349415" indent="-349415">
              <a:buFont typeface="Arial" pitchFamily="34" charset="0"/>
              <a:buChar char="•"/>
            </a:pPr>
            <a:r>
              <a:rPr lang="en-US" sz="1200" dirty="0"/>
              <a:t>We choose to not start from a baked image because the provisioning time is still low 5 minutes.</a:t>
            </a:r>
          </a:p>
          <a:p>
            <a:pPr marL="349415" indent="-349415">
              <a:buFont typeface="Arial" pitchFamily="34" charset="0"/>
              <a:buChar char="•"/>
            </a:pPr>
            <a:r>
              <a:rPr lang="en-US" sz="1200" dirty="0"/>
              <a:t>We see image generation as an optimization.</a:t>
            </a:r>
          </a:p>
          <a:p>
            <a:endParaRPr lang="en-US" sz="1200" dirty="0">
              <a:solidFill>
                <a:srgbClr val="FF0000"/>
              </a:solidFill>
            </a:endParaRPr>
          </a:p>
        </p:txBody>
      </p:sp>
      <p:sp>
        <p:nvSpPr>
          <p:cNvPr id="4" name="Slide Number Placeholder 3"/>
          <p:cNvSpPr>
            <a:spLocks noGrp="1"/>
          </p:cNvSpPr>
          <p:nvPr>
            <p:ph type="sldNum" sz="quarter" idx="10"/>
          </p:nvPr>
        </p:nvSpPr>
        <p:spPr/>
        <p:txBody>
          <a:bodyPr/>
          <a:lstStyle/>
          <a:p>
            <a:fld id="{73E9330B-B1DA-214B-A229-0CB8492B91A5}" type="slidenum">
              <a:rPr lang="en-US" smtClean="0"/>
              <a:t>13</a:t>
            </a:fld>
            <a:endParaRPr lang="en-US" dirty="0"/>
          </a:p>
        </p:txBody>
      </p:sp>
    </p:spTree>
    <p:extLst>
      <p:ext uri="{BB962C8B-B14F-4D97-AF65-F5344CB8AC3E}">
        <p14:creationId xmlns:p14="http://schemas.microsoft.com/office/powerpoint/2010/main" val="4180817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Main Data</a:t>
            </a:r>
            <a:r>
              <a:rPr lang="en-US" sz="1200" baseline="0" dirty="0" smtClean="0"/>
              <a:t> Store is </a:t>
            </a:r>
            <a:r>
              <a:rPr lang="en-US" sz="1200" baseline="0" dirty="0" err="1" smtClean="0"/>
              <a:t>MongoDB</a:t>
            </a:r>
            <a:endParaRPr lang="en-US" sz="1200" baseline="0" dirty="0" smtClean="0"/>
          </a:p>
        </p:txBody>
      </p:sp>
      <p:sp>
        <p:nvSpPr>
          <p:cNvPr id="4" name="Slide Number Placeholder 3"/>
          <p:cNvSpPr>
            <a:spLocks noGrp="1"/>
          </p:cNvSpPr>
          <p:nvPr>
            <p:ph type="sldNum" sz="quarter" idx="10"/>
          </p:nvPr>
        </p:nvSpPr>
        <p:spPr/>
        <p:txBody>
          <a:bodyPr/>
          <a:lstStyle/>
          <a:p>
            <a:fld id="{73E9330B-B1DA-214B-A229-0CB8492B91A5}" type="slidenum">
              <a:rPr lang="en-US" smtClean="0"/>
              <a:t>14</a:t>
            </a:fld>
            <a:endParaRPr lang="en-US" dirty="0"/>
          </a:p>
        </p:txBody>
      </p:sp>
    </p:spTree>
    <p:extLst>
      <p:ext uri="{BB962C8B-B14F-4D97-AF65-F5344CB8AC3E}">
        <p14:creationId xmlns:p14="http://schemas.microsoft.com/office/powerpoint/2010/main" val="4162740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Introduction</a:t>
            </a:r>
            <a:r>
              <a:rPr lang="en-US" sz="1200" baseline="0" dirty="0" smtClean="0"/>
              <a:t> to our </a:t>
            </a:r>
            <a:r>
              <a:rPr lang="en-US" sz="1200" baseline="0" dirty="0" err="1" smtClean="0"/>
              <a:t>MongoDB</a:t>
            </a:r>
            <a:r>
              <a:rPr lang="en-US" sz="1200" baseline="0" dirty="0" smtClean="0"/>
              <a:t> setup</a:t>
            </a:r>
          </a:p>
          <a:p>
            <a:pPr marL="171450" indent="-171450">
              <a:buFontTx/>
              <a:buChar char="-"/>
            </a:pPr>
            <a:r>
              <a:rPr lang="en-US" sz="1200" baseline="0" dirty="0" smtClean="0"/>
              <a:t>We use a replica set, will use </a:t>
            </a:r>
            <a:r>
              <a:rPr lang="en-US" sz="1200" baseline="0" dirty="0" err="1" smtClean="0"/>
              <a:t>sharding</a:t>
            </a:r>
            <a:r>
              <a:rPr lang="en-US" sz="1200" baseline="0" dirty="0" smtClean="0"/>
              <a:t> in the future when it will ne needed.</a:t>
            </a:r>
          </a:p>
          <a:p>
            <a:pPr marL="171450" indent="-171450">
              <a:buFontTx/>
              <a:buChar char="-"/>
            </a:pPr>
            <a:r>
              <a:rPr lang="en-US" sz="1200" baseline="0" dirty="0" smtClean="0"/>
              <a:t>We use three machines in different Amazon Availability zone</a:t>
            </a:r>
          </a:p>
          <a:p>
            <a:pPr marL="171450" indent="-171450">
              <a:buFontTx/>
              <a:buChar char="-"/>
            </a:pPr>
            <a:r>
              <a:rPr lang="en-US" sz="1200" baseline="0" dirty="0" smtClean="0"/>
              <a:t>We do the database backup by doing a EBS snapshot of one of the secondary machine</a:t>
            </a:r>
          </a:p>
          <a:p>
            <a:pPr marL="171450" indent="-171450">
              <a:buFontTx/>
              <a:buChar char="-"/>
            </a:pPr>
            <a:endParaRPr lang="en-US" sz="1200" baseline="0" dirty="0" smtClean="0"/>
          </a:p>
          <a:p>
            <a:pPr marL="0" indent="0">
              <a:buFontTx/>
              <a:buNone/>
            </a:pPr>
            <a:r>
              <a:rPr lang="en-US" sz="1200" baseline="0" dirty="0" smtClean="0"/>
              <a:t>For the logging database, no need for replica set or backup, not system critical but still annoying.</a:t>
            </a:r>
          </a:p>
        </p:txBody>
      </p:sp>
      <p:sp>
        <p:nvSpPr>
          <p:cNvPr id="4" name="Slide Number Placeholder 3"/>
          <p:cNvSpPr>
            <a:spLocks noGrp="1"/>
          </p:cNvSpPr>
          <p:nvPr>
            <p:ph type="sldNum" sz="quarter" idx="10"/>
          </p:nvPr>
        </p:nvSpPr>
        <p:spPr/>
        <p:txBody>
          <a:bodyPr/>
          <a:lstStyle/>
          <a:p>
            <a:fld id="{73E9330B-B1DA-214B-A229-0CB8492B91A5}" type="slidenum">
              <a:rPr lang="en-US" smtClean="0"/>
              <a:t>15</a:t>
            </a:fld>
            <a:endParaRPr lang="en-US" dirty="0"/>
          </a:p>
        </p:txBody>
      </p:sp>
    </p:spTree>
    <p:extLst>
      <p:ext uri="{BB962C8B-B14F-4D97-AF65-F5344CB8AC3E}">
        <p14:creationId xmlns:p14="http://schemas.microsoft.com/office/powerpoint/2010/main" val="1931479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smtClean="0"/>
          </a:p>
          <a:p>
            <a:r>
              <a:rPr lang="en-US" sz="1200" dirty="0" smtClean="0"/>
              <a:t>We use an existing</a:t>
            </a:r>
            <a:r>
              <a:rPr lang="en-US" sz="1200" baseline="0" dirty="0" smtClean="0"/>
              <a:t> Mongo </a:t>
            </a:r>
            <a:r>
              <a:rPr lang="en-US" sz="1200" baseline="0" dirty="0" err="1" smtClean="0"/>
              <a:t>cookook</a:t>
            </a:r>
            <a:r>
              <a:rPr lang="en-US" sz="1200" baseline="0" dirty="0" smtClean="0"/>
              <a:t> to install and configure Mongo.</a:t>
            </a:r>
            <a:endParaRPr lang="en-US" sz="1200" dirty="0" smtClean="0"/>
          </a:p>
          <a:p>
            <a:endParaRPr lang="en-US" sz="1200" dirty="0" smtClean="0"/>
          </a:p>
          <a:p>
            <a:r>
              <a:rPr lang="en-US" sz="1200" dirty="0" smtClean="0"/>
              <a:t>Provision</a:t>
            </a:r>
            <a:r>
              <a:rPr lang="en-US" sz="1200" baseline="0" dirty="0" smtClean="0"/>
              <a:t> </a:t>
            </a:r>
            <a:r>
              <a:rPr lang="en-US" sz="1200" baseline="0" dirty="0" err="1" smtClean="0"/>
              <a:t>Secondaries</a:t>
            </a:r>
            <a:endParaRPr lang="en-US" sz="1200" dirty="0" smtClean="0"/>
          </a:p>
          <a:p>
            <a:pPr marL="171450" indent="-171450">
              <a:buFontTx/>
              <a:buChar char="-"/>
            </a:pPr>
            <a:r>
              <a:rPr lang="en-US" sz="1200" dirty="0" smtClean="0"/>
              <a:t>Install Mongo</a:t>
            </a:r>
          </a:p>
          <a:p>
            <a:pPr marL="171450" indent="-171450">
              <a:buFontTx/>
              <a:buChar char="-"/>
            </a:pPr>
            <a:r>
              <a:rPr lang="en-US" sz="1200" dirty="0" smtClean="0"/>
              <a:t>Start Mongo</a:t>
            </a:r>
          </a:p>
          <a:p>
            <a:endParaRPr lang="en-US" sz="1200" dirty="0" smtClean="0"/>
          </a:p>
          <a:p>
            <a:r>
              <a:rPr lang="en-US" sz="1200" dirty="0" smtClean="0"/>
              <a:t>Provision Primary</a:t>
            </a:r>
          </a:p>
          <a:p>
            <a:pPr marL="171450" indent="-171450">
              <a:buFontTx/>
              <a:buChar char="-"/>
            </a:pPr>
            <a:r>
              <a:rPr lang="en-US" sz="1200" baseline="0" dirty="0" smtClean="0"/>
              <a:t>Install Mongo</a:t>
            </a:r>
          </a:p>
          <a:p>
            <a:pPr marL="171450" indent="-171450">
              <a:buFontTx/>
              <a:buChar char="-"/>
            </a:pPr>
            <a:endParaRPr lang="en-US" sz="1200" baseline="0" dirty="0" smtClean="0"/>
          </a:p>
          <a:p>
            <a:pPr marL="0" indent="0">
              <a:buFontTx/>
              <a:buNone/>
            </a:pPr>
            <a:r>
              <a:rPr lang="en-US" sz="1200" baseline="0" dirty="0" smtClean="0"/>
              <a:t>Restore Snapshot</a:t>
            </a:r>
          </a:p>
          <a:p>
            <a:pPr marL="0" indent="0">
              <a:buFontTx/>
              <a:buNone/>
            </a:pPr>
            <a:r>
              <a:rPr lang="en-US" sz="1200" baseline="0" dirty="0" smtClean="0"/>
              <a:t>- We start from an EBS Snapshot</a:t>
            </a:r>
            <a:endParaRPr lang="en-US" sz="1200" dirty="0" smtClean="0"/>
          </a:p>
          <a:p>
            <a:endParaRPr lang="en-US" sz="1200" dirty="0" smtClean="0"/>
          </a:p>
          <a:p>
            <a:r>
              <a:rPr lang="en-US" sz="1200" dirty="0" smtClean="0"/>
              <a:t>Initialize Replica Set</a:t>
            </a:r>
          </a:p>
          <a:p>
            <a:pPr marL="171450" indent="-171450">
              <a:buFontTx/>
              <a:buChar char="-"/>
            </a:pPr>
            <a:r>
              <a:rPr lang="en-US" sz="1200" dirty="0" smtClean="0"/>
              <a:t>Elect</a:t>
            </a:r>
            <a:r>
              <a:rPr lang="en-US" sz="1200" baseline="0" dirty="0" smtClean="0"/>
              <a:t> a new master, always the same</a:t>
            </a:r>
          </a:p>
          <a:p>
            <a:pPr marL="171450" indent="-171450">
              <a:buFontTx/>
              <a:buChar char="-"/>
            </a:pPr>
            <a:r>
              <a:rPr lang="en-US" sz="1200" baseline="0" dirty="0" smtClean="0"/>
              <a:t>Data replication from master to both secondary</a:t>
            </a:r>
          </a:p>
          <a:p>
            <a:pPr marL="171450" indent="-171450">
              <a:buFontTx/>
              <a:buChar char="-"/>
            </a:pPr>
            <a:endParaRPr lang="en-US" sz="1200" baseline="0" dirty="0" smtClean="0"/>
          </a:p>
          <a:p>
            <a:pPr marL="0" indent="0">
              <a:buFontTx/>
              <a:buNone/>
            </a:pPr>
            <a:r>
              <a:rPr lang="en-US" sz="1200" baseline="0" dirty="0" smtClean="0"/>
              <a:t>Data Migration</a:t>
            </a:r>
          </a:p>
          <a:p>
            <a:pPr marL="0" indent="0">
              <a:buFontTx/>
              <a:buNone/>
            </a:pPr>
            <a:r>
              <a:rPr lang="en-US" sz="1200" baseline="0" dirty="0" smtClean="0"/>
              <a:t>- Run a node.js application to upgrade the data as needed.</a:t>
            </a:r>
            <a:endParaRPr lang="en-US" sz="1200" dirty="0" smtClean="0"/>
          </a:p>
          <a:p>
            <a:endParaRPr lang="en-US" sz="1200" dirty="0" smtClean="0"/>
          </a:p>
          <a:p>
            <a:r>
              <a:rPr lang="en-US" sz="1200" dirty="0" smtClean="0"/>
              <a:t>Provision</a:t>
            </a:r>
            <a:r>
              <a:rPr lang="en-US" sz="1200" baseline="0" dirty="0" smtClean="0"/>
              <a:t> Service Stack</a:t>
            </a:r>
            <a:endParaRPr lang="en-US" sz="1200" dirty="0" smtClean="0"/>
          </a:p>
          <a:p>
            <a:endParaRPr lang="en-US" sz="1200" dirty="0" smtClean="0"/>
          </a:p>
          <a:p>
            <a:r>
              <a:rPr lang="en-US" sz="1200" dirty="0" smtClean="0"/>
              <a:t>Comments</a:t>
            </a:r>
          </a:p>
          <a:p>
            <a:r>
              <a:rPr lang="en-US" sz="1200" dirty="0" smtClean="0"/>
              <a:t>-</a:t>
            </a:r>
            <a:r>
              <a:rPr lang="en-US" sz="1200" baseline="0" dirty="0" smtClean="0"/>
              <a:t> Room for optimization take 30 minutes to be ready</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16</a:t>
            </a:fld>
            <a:endParaRPr lang="en-US" dirty="0"/>
          </a:p>
        </p:txBody>
      </p:sp>
    </p:spTree>
    <p:extLst>
      <p:ext uri="{BB962C8B-B14F-4D97-AF65-F5344CB8AC3E}">
        <p14:creationId xmlns:p14="http://schemas.microsoft.com/office/powerpoint/2010/main" val="2444297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Fixed</a:t>
            </a:r>
            <a:r>
              <a:rPr lang="en-US" sz="1200" baseline="0" dirty="0" smtClean="0"/>
              <a:t> URL that are alias to a real stack that can change overtime.</a:t>
            </a:r>
          </a:p>
          <a:p>
            <a:endParaRPr lang="en-US" sz="1200" baseline="0" dirty="0" smtClean="0"/>
          </a:p>
          <a:p>
            <a:r>
              <a:rPr lang="en-US" sz="1200" b="1" dirty="0" smtClean="0"/>
              <a:t>Develop</a:t>
            </a:r>
            <a:r>
              <a:rPr lang="en-US" sz="1200" baseline="0" dirty="0" smtClean="0"/>
              <a:t> is the latest version of the code, updated at least one time per week.</a:t>
            </a:r>
            <a:endParaRPr lang="en-US" sz="1200" dirty="0" smtClean="0"/>
          </a:p>
          <a:p>
            <a:endParaRPr lang="en-US" sz="1200" dirty="0" smtClean="0"/>
          </a:p>
          <a:p>
            <a:r>
              <a:rPr lang="en-US" sz="1200" b="1" dirty="0" smtClean="0"/>
              <a:t>Staging</a:t>
            </a:r>
            <a:r>
              <a:rPr lang="en-US" sz="1200" dirty="0" smtClean="0"/>
              <a:t> is used to test the next version that will be deployed in production.</a:t>
            </a:r>
            <a:r>
              <a:rPr lang="en-US" sz="1200" baseline="0" dirty="0" smtClean="0"/>
              <a:t> Used mostly during stabilization period before updating the production stack.</a:t>
            </a:r>
            <a:endParaRPr lang="en-US" sz="1200" dirty="0" smtClean="0"/>
          </a:p>
          <a:p>
            <a:endParaRPr lang="en-US" sz="1200" dirty="0" smtClean="0"/>
          </a:p>
          <a:p>
            <a:r>
              <a:rPr lang="en-US" sz="1200" b="1" dirty="0" smtClean="0"/>
              <a:t>Production</a:t>
            </a:r>
            <a:r>
              <a:rPr lang="en-US" sz="1200" baseline="0" dirty="0" smtClean="0"/>
              <a:t> is the live stack, updated lot less often, once every month.</a:t>
            </a:r>
            <a:endParaRPr lang="en-US" sz="1200" dirty="0" smtClean="0"/>
          </a:p>
          <a:p>
            <a:endParaRPr lang="en-US" sz="1200" dirty="0" smtClean="0"/>
          </a:p>
          <a:p>
            <a:endParaRPr lang="en-US" sz="1200" dirty="0"/>
          </a:p>
          <a:p>
            <a:r>
              <a:rPr lang="en-US" sz="1200" dirty="0"/>
              <a:t>Each stack family has his own data, this allow to properly test data migration.</a:t>
            </a:r>
          </a:p>
          <a:p>
            <a:endParaRPr lang="en-US" sz="1200" dirty="0"/>
          </a:p>
          <a:p>
            <a:r>
              <a:rPr lang="en-US" sz="1200" dirty="0"/>
              <a:t>Seems obvious; but we delayed it a bit and it causes us issues</a:t>
            </a:r>
            <a:r>
              <a:rPr lang="en-US" sz="1200" dirty="0" smtClean="0"/>
              <a:t>.</a:t>
            </a:r>
          </a:p>
          <a:p>
            <a:endParaRPr lang="en-US" sz="1200" dirty="0" smtClean="0"/>
          </a:p>
          <a:p>
            <a:r>
              <a:rPr lang="en-US" sz="1200" dirty="0" smtClean="0"/>
              <a:t>Now,</a:t>
            </a:r>
            <a:r>
              <a:rPr lang="en-US" sz="1200" baseline="0" dirty="0" smtClean="0"/>
              <a:t> I let Guillaume talk about stack monitoring.</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17</a:t>
            </a:fld>
            <a:endParaRPr lang="en-US" dirty="0"/>
          </a:p>
        </p:txBody>
      </p:sp>
    </p:spTree>
    <p:extLst>
      <p:ext uri="{BB962C8B-B14F-4D97-AF65-F5344CB8AC3E}">
        <p14:creationId xmlns:p14="http://schemas.microsoft.com/office/powerpoint/2010/main" val="4257390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For us, Deployment and scaling is not just a matter of creating the stack in the cloud. It’s also about providing developers tools to be able to manage and control that scaling.</a:t>
            </a:r>
          </a:p>
          <a:p>
            <a:r>
              <a:rPr lang="en-US" sz="1200" dirty="0" smtClean="0"/>
              <a:t>Amazon already offers a lot of tools and metrics at the instance level, but we soon found out we needed more information about the services themselves.</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18</a:t>
            </a:fld>
            <a:endParaRPr lang="en-US" dirty="0"/>
          </a:p>
        </p:txBody>
      </p:sp>
    </p:spTree>
    <p:extLst>
      <p:ext uri="{BB962C8B-B14F-4D97-AF65-F5344CB8AC3E}">
        <p14:creationId xmlns:p14="http://schemas.microsoft.com/office/powerpoint/2010/main" val="41627403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Early </a:t>
            </a:r>
            <a:r>
              <a:rPr lang="en-US" sz="1200" dirty="0"/>
              <a:t>in the life of our product, we created a </a:t>
            </a:r>
            <a:r>
              <a:rPr lang="en-US" sz="1200" dirty="0" err="1"/>
              <a:t>SysAdmin</a:t>
            </a:r>
            <a:r>
              <a:rPr lang="en-US" sz="1200" dirty="0"/>
              <a:t> </a:t>
            </a:r>
            <a:r>
              <a:rPr lang="en-US" sz="1200" dirty="0" smtClean="0"/>
              <a:t>Portal to allow developers and </a:t>
            </a:r>
            <a:r>
              <a:rPr lang="en-US" sz="1200" dirty="0" err="1" smtClean="0"/>
              <a:t>SysAdmin</a:t>
            </a:r>
            <a:r>
              <a:rPr lang="en-US" sz="1200" baseline="0" dirty="0" smtClean="0"/>
              <a:t> to </a:t>
            </a:r>
            <a:r>
              <a:rPr lang="en-US" sz="1200" baseline="0" dirty="0" err="1" smtClean="0"/>
              <a:t>introspec</a:t>
            </a:r>
            <a:r>
              <a:rPr lang="en-US" sz="1200" baseline="0" dirty="0" smtClean="0"/>
              <a:t> what is going on in the stack.</a:t>
            </a:r>
            <a:endParaRPr lang="en-US" sz="1200" dirty="0"/>
          </a:p>
          <a:p>
            <a:pPr marL="171450" indent="-171450">
              <a:buFont typeface="Arial" pitchFamily="34" charset="0"/>
              <a:buChar char="•"/>
            </a:pPr>
            <a:r>
              <a:rPr lang="en-US" sz="1200" dirty="0"/>
              <a:t>To know the state of the stack and what happens in the past.</a:t>
            </a:r>
          </a:p>
          <a:p>
            <a:pPr marL="171450" indent="-171450">
              <a:buFont typeface="Arial" pitchFamily="34" charset="0"/>
              <a:buChar char="•"/>
            </a:pPr>
            <a:r>
              <a:rPr lang="en-US" sz="1200" dirty="0" smtClean="0"/>
              <a:t>Monitor </a:t>
            </a:r>
            <a:r>
              <a:rPr lang="en-US" sz="1200" dirty="0"/>
              <a:t>page show </a:t>
            </a:r>
            <a:r>
              <a:rPr lang="en-US" sz="1200" dirty="0" smtClean="0"/>
              <a:t>the </a:t>
            </a:r>
            <a:r>
              <a:rPr lang="en-US" sz="1200" dirty="0"/>
              <a:t>individual status of each services and </a:t>
            </a:r>
            <a:r>
              <a:rPr lang="en-US" sz="1200" dirty="0" smtClean="0"/>
              <a:t>their</a:t>
            </a:r>
            <a:r>
              <a:rPr lang="en-US" sz="1200" baseline="0" dirty="0" smtClean="0"/>
              <a:t> </a:t>
            </a:r>
            <a:r>
              <a:rPr lang="en-US" sz="1200" dirty="0" smtClean="0"/>
              <a:t>dependencies</a:t>
            </a:r>
            <a:r>
              <a:rPr lang="en-US" sz="1200" dirty="0"/>
              <a:t>.</a:t>
            </a:r>
          </a:p>
          <a:p>
            <a:pPr marL="171450" indent="-171450">
              <a:buFont typeface="Arial" pitchFamily="34" charset="0"/>
              <a:buChar char="•"/>
            </a:pPr>
            <a:r>
              <a:rPr lang="en-US" sz="1200" dirty="0"/>
              <a:t>Dynamic service logs</a:t>
            </a:r>
          </a:p>
          <a:p>
            <a:pPr marL="171450" indent="-171450">
              <a:buFont typeface="Arial" pitchFamily="34" charset="0"/>
              <a:buChar char="•"/>
            </a:pPr>
            <a:r>
              <a:rPr lang="en-US" sz="1200" dirty="0"/>
              <a:t>Tracing</a:t>
            </a:r>
          </a:p>
          <a:p>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19</a:t>
            </a:fld>
            <a:endParaRPr lang="en-US" dirty="0"/>
          </a:p>
        </p:txBody>
      </p:sp>
    </p:spTree>
    <p:extLst>
      <p:ext uri="{BB962C8B-B14F-4D97-AF65-F5344CB8AC3E}">
        <p14:creationId xmlns:p14="http://schemas.microsoft.com/office/powerpoint/2010/main" val="4076396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In January 2013, M&amp;E started a new initiative named </a:t>
            </a:r>
            <a:r>
              <a:rPr lang="en-US" sz="1200" dirty="0" err="1" smtClean="0"/>
              <a:t>named</a:t>
            </a:r>
            <a:r>
              <a:rPr lang="en-US" sz="1200" dirty="0" smtClean="0"/>
              <a:t> </a:t>
            </a:r>
            <a:r>
              <a:rPr lang="en-US" sz="1200" dirty="0"/>
              <a:t>Cloud Services. David and myself were </a:t>
            </a:r>
            <a:r>
              <a:rPr lang="en-US" sz="1200" dirty="0" smtClean="0"/>
              <a:t>among </a:t>
            </a:r>
            <a:r>
              <a:rPr lang="en-US" sz="1200" dirty="0"/>
              <a:t>the first </a:t>
            </a:r>
            <a:r>
              <a:rPr lang="en-US" sz="1200" dirty="0" smtClean="0"/>
              <a:t>members </a:t>
            </a:r>
            <a:r>
              <a:rPr lang="en-US" sz="1200" dirty="0"/>
              <a:t>of that group. We were to be responsible, among other things, of the deployment of the stack</a:t>
            </a:r>
            <a:r>
              <a:rPr lang="en-US" sz="1200" dirty="0" smtClean="0"/>
              <a:t>.</a:t>
            </a:r>
            <a:endParaRPr lang="en-US" sz="1200" dirty="0"/>
          </a:p>
          <a:p>
            <a:r>
              <a:rPr lang="en-US" sz="1200" dirty="0"/>
              <a:t>Our mission: </a:t>
            </a:r>
          </a:p>
          <a:p>
            <a:pPr marL="349415" indent="-349415">
              <a:buFontTx/>
              <a:buChar char="-"/>
            </a:pPr>
            <a:r>
              <a:rPr lang="en-US" sz="1200" dirty="0"/>
              <a:t>Open the Cloud to Artists and Managers using M&amp;E products</a:t>
            </a:r>
          </a:p>
          <a:p>
            <a:pPr marL="349415" indent="-349415">
              <a:buFontTx/>
              <a:buChar char="-"/>
            </a:pPr>
            <a:r>
              <a:rPr lang="en-US" sz="1200" dirty="0"/>
              <a:t>Empower our users with collaboration features</a:t>
            </a:r>
          </a:p>
          <a:p>
            <a:pPr marL="349415" indent="-349415">
              <a:buFontTx/>
              <a:buChar char="-"/>
            </a:pPr>
            <a:endParaRPr lang="en-US" sz="1200" dirty="0"/>
          </a:p>
          <a:p>
            <a:r>
              <a:rPr lang="en-US" sz="1200" dirty="0"/>
              <a:t>The Product</a:t>
            </a:r>
            <a:r>
              <a:rPr lang="en-US" sz="1200" dirty="0" smtClean="0"/>
              <a:t>:</a:t>
            </a:r>
          </a:p>
          <a:p>
            <a:pPr marL="171450" indent="-171450">
              <a:buFont typeface="Arial" pitchFamily="34" charset="0"/>
              <a:buChar char="•"/>
            </a:pPr>
            <a:r>
              <a:rPr lang="en-US" sz="1200" dirty="0" smtClean="0"/>
              <a:t>Was to be develop by </a:t>
            </a:r>
            <a:r>
              <a:rPr lang="en-US" sz="1200" dirty="0" smtClean="0"/>
              <a:t>a group composed of many teams</a:t>
            </a:r>
            <a:r>
              <a:rPr lang="en-US" sz="1200" baseline="0" dirty="0" smtClean="0"/>
              <a:t>, </a:t>
            </a:r>
            <a:r>
              <a:rPr lang="en-US" sz="1200" baseline="0" dirty="0" smtClean="0"/>
              <a:t>using a Core Services stack. There was to be in-DCC integration in product like Flame, Maya, and 3DS Max. There was also plan to have dedicated Web Services like Rendering and Simplification.</a:t>
            </a:r>
            <a:endParaRPr lang="en-US" sz="1200" dirty="0"/>
          </a:p>
          <a:p>
            <a:pPr marL="349415" indent="-349415">
              <a:buFontTx/>
              <a:buChar char="-"/>
            </a:pPr>
            <a:r>
              <a:rPr lang="en-US" sz="1200" dirty="0" smtClean="0"/>
              <a:t>Multi-team</a:t>
            </a:r>
          </a:p>
          <a:p>
            <a:pPr marL="349415" indent="-349415">
              <a:buFontTx/>
              <a:buChar char="-"/>
            </a:pPr>
            <a:r>
              <a:rPr lang="en-US" sz="1200" dirty="0" smtClean="0"/>
              <a:t>In-DCC </a:t>
            </a:r>
            <a:r>
              <a:rPr lang="en-US" sz="1200" dirty="0"/>
              <a:t>integration</a:t>
            </a:r>
          </a:p>
          <a:p>
            <a:pPr marL="349415" indent="-349415">
              <a:buFontTx/>
              <a:buChar char="-"/>
            </a:pPr>
            <a:r>
              <a:rPr lang="en-US" sz="1200" dirty="0"/>
              <a:t>Tray Application</a:t>
            </a:r>
          </a:p>
          <a:p>
            <a:pPr marL="349415" indent="-349415">
              <a:buFontTx/>
              <a:buChar char="-"/>
            </a:pPr>
            <a:r>
              <a:rPr lang="en-US" sz="1200" dirty="0"/>
              <a:t>Specialized Web Services</a:t>
            </a:r>
          </a:p>
          <a:p>
            <a:pPr marL="349415" indent="-349415">
              <a:buFontTx/>
              <a:buChar char="-"/>
            </a:pPr>
            <a:r>
              <a:rPr lang="en-US" sz="1200" dirty="0"/>
              <a:t>Core stack for inter-operability</a:t>
            </a:r>
          </a:p>
          <a:p>
            <a:endParaRPr lang="en-US" sz="1200" dirty="0"/>
          </a:p>
          <a:p>
            <a:r>
              <a:rPr lang="en-US" sz="1200" dirty="0"/>
              <a:t>Challenge:</a:t>
            </a:r>
          </a:p>
          <a:p>
            <a:pPr marL="349415" indent="-349415">
              <a:buFontTx/>
              <a:buChar char="-"/>
            </a:pPr>
            <a:r>
              <a:rPr lang="en-US" sz="1200" dirty="0"/>
              <a:t>Build a deployment process flexible enough to support deployment of </a:t>
            </a:r>
            <a:r>
              <a:rPr lang="en-US" sz="1200" dirty="0" smtClean="0"/>
              <a:t>multiple</a:t>
            </a:r>
            <a:r>
              <a:rPr lang="en-US" sz="1200" baseline="0" dirty="0" smtClean="0"/>
              <a:t> products with different release cycles</a:t>
            </a:r>
            <a:r>
              <a:rPr lang="en-US" sz="1200" dirty="0" smtClean="0"/>
              <a:t>.</a:t>
            </a:r>
            <a:endParaRPr lang="en-US" sz="1200" dirty="0"/>
          </a:p>
          <a:p>
            <a:pPr marL="349415" indent="-349415">
              <a:buFontTx/>
              <a:buChar char="-"/>
            </a:pPr>
            <a:r>
              <a:rPr lang="en-US" sz="1200" dirty="0"/>
              <a:t>None of the products where precisely defined initially</a:t>
            </a:r>
          </a:p>
          <a:p>
            <a:pPr marL="349415" indent="-349415">
              <a:buFontTx/>
              <a:buChar char="-"/>
            </a:pP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73E9330B-B1DA-214B-A229-0CB8492B91A5}" type="slidenum">
              <a:rPr lang="en-US" smtClean="0"/>
              <a:t>2</a:t>
            </a:fld>
            <a:endParaRPr lang="en-US" dirty="0"/>
          </a:p>
        </p:txBody>
      </p:sp>
    </p:spTree>
    <p:extLst>
      <p:ext uri="{BB962C8B-B14F-4D97-AF65-F5344CB8AC3E}">
        <p14:creationId xmlns:p14="http://schemas.microsoft.com/office/powerpoint/2010/main" val="32620137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It’s</a:t>
            </a:r>
            <a:r>
              <a:rPr lang="en-US" sz="1200"/>
              <a:t> important that developers have the feeling that they can rely on the logs.</a:t>
            </a:r>
            <a:endParaRPr lang="en-US" sz="1200" dirty="0"/>
          </a:p>
          <a:p>
            <a:pPr marL="171450" indent="-171450">
              <a:buFont typeface="Arial" pitchFamily="34" charset="0"/>
              <a:buChar char="•"/>
            </a:pPr>
            <a:r>
              <a:rPr lang="en-US" sz="1200"/>
              <a:t>Use at will</a:t>
            </a:r>
            <a:endParaRPr lang="en-US" sz="1200" dirty="0"/>
          </a:p>
          <a:p>
            <a:pPr marL="171450" indent="-171450">
              <a:buFont typeface="Arial" pitchFamily="34" charset="0"/>
              <a:buChar char="•"/>
            </a:pPr>
            <a:r>
              <a:rPr lang="en-US" sz="1200"/>
              <a:t>Will not slow the stack</a:t>
            </a:r>
            <a:endParaRPr lang="en-US" sz="1200" dirty="0"/>
          </a:p>
          <a:p>
            <a:pPr>
              <a:buFont typeface="Arial" pitchFamily="34" charset="0"/>
              <a:buNone/>
            </a:pPr>
            <a:endParaRPr lang="en-US" sz="1200" dirty="0"/>
          </a:p>
          <a:p>
            <a:r>
              <a:rPr lang="en-US" sz="1200"/>
              <a:t>To prevent logs from slowing down the system</a:t>
            </a:r>
            <a:endParaRPr lang="en-US" sz="1200" dirty="0"/>
          </a:p>
          <a:p>
            <a:pPr marL="171450" indent="-171450">
              <a:buFont typeface="Arial" pitchFamily="34" charset="0"/>
              <a:buChar char="•"/>
              <a:defRPr/>
            </a:pPr>
            <a:r>
              <a:rPr lang="en-US" sz="1200"/>
              <a:t>RabbitMQ </a:t>
            </a:r>
            <a:r>
              <a:rPr lang="en-US" sz="1200" smtClean="0"/>
              <a:t>queue </a:t>
            </a:r>
            <a:r>
              <a:rPr lang="en-US" sz="1200" dirty="0"/>
              <a:t>to control the flow of logs message in case of huge spikes.</a:t>
            </a:r>
          </a:p>
          <a:p>
            <a:pPr marL="171450" indent="-171450">
              <a:buFont typeface="Arial" pitchFamily="34" charset="0"/>
              <a:buChar char="•"/>
              <a:defRPr/>
            </a:pPr>
            <a:r>
              <a:rPr lang="en-US" sz="1200" dirty="0" err="1"/>
              <a:t>MongoDB</a:t>
            </a:r>
            <a:r>
              <a:rPr lang="en-US" sz="1200"/>
              <a:t> capped collection to limit the logs size</a:t>
            </a:r>
            <a:endParaRPr lang="en-US" sz="1200" dirty="0"/>
          </a:p>
          <a:p>
            <a:pPr marL="171450" indent="-171450">
              <a:buFont typeface="Arial" pitchFamily="34" charset="0"/>
              <a:buChar char="•"/>
              <a:defRPr/>
            </a:pPr>
            <a:endParaRPr lang="en-US" sz="1200" dirty="0"/>
          </a:p>
          <a:p>
            <a:pPr>
              <a:buFont typeface="Arial" pitchFamily="34" charset="0"/>
              <a:buNone/>
              <a:defRPr/>
            </a:pPr>
            <a:r>
              <a:rPr lang="en-US" sz="1200"/>
              <a:t>Different level of logs (fatal, error, warning, info)</a:t>
            </a:r>
            <a:endParaRPr lang="en-US" sz="1200" dirty="0"/>
          </a:p>
          <a:p>
            <a:pPr>
              <a:buFont typeface="Arial" pitchFamily="34" charset="0"/>
              <a:buNone/>
              <a:defRPr/>
            </a:pPr>
            <a:endParaRPr lang="en-US" sz="1200" dirty="0"/>
          </a:p>
          <a:p>
            <a:pPr>
              <a:buFont typeface="Arial" pitchFamily="34" charset="0"/>
              <a:buNone/>
              <a:defRPr/>
            </a:pPr>
            <a:r>
              <a:rPr lang="en-US" sz="1200"/>
              <a:t>Logger Watcher</a:t>
            </a:r>
            <a:endParaRPr lang="en-US" sz="1200" dirty="0"/>
          </a:p>
          <a:p>
            <a:pPr marL="171450" indent="-171450">
              <a:buFont typeface="Arial" pitchFamily="34" charset="0"/>
              <a:buChar char="•"/>
              <a:defRPr/>
            </a:pPr>
            <a:r>
              <a:rPr lang="en-US" sz="1200"/>
              <a:t>Notify SysAdmin when something unexpected happen</a:t>
            </a:r>
            <a:endParaRPr lang="en-US" sz="1200" dirty="0"/>
          </a:p>
          <a:p>
            <a:pPr marL="171450" indent="-171450">
              <a:buFont typeface="Arial" pitchFamily="34" charset="0"/>
              <a:buChar char="•"/>
              <a:defRPr/>
            </a:pPr>
            <a:r>
              <a:rPr lang="en-US" sz="1200"/>
              <a:t>Filter (level, service, poll interval)</a:t>
            </a:r>
            <a:endParaRPr lang="en-US" sz="1200" dirty="0"/>
          </a:p>
          <a:p>
            <a:pPr marL="171450" indent="-171450">
              <a:buFont typeface="Arial" pitchFamily="34" charset="0"/>
              <a:buChar char="•"/>
            </a:pP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20</a:t>
            </a:fld>
            <a:endParaRPr lang="en-US" dirty="0"/>
          </a:p>
        </p:txBody>
      </p:sp>
    </p:spTree>
    <p:extLst>
      <p:ext uri="{BB962C8B-B14F-4D97-AF65-F5344CB8AC3E}">
        <p14:creationId xmlns:p14="http://schemas.microsoft.com/office/powerpoint/2010/main" val="40763966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One</a:t>
            </a:r>
            <a:r>
              <a:rPr lang="en-US" sz="1200"/>
              <a:t> of the first service/tool we worked on.</a:t>
            </a:r>
            <a:endParaRPr lang="en-US" sz="1200" dirty="0"/>
          </a:p>
          <a:p>
            <a:r>
              <a:rPr lang="en-US" sz="1200"/>
              <a:t>Currently working on a refresh.</a:t>
            </a:r>
            <a:endParaRPr lang="en-US" sz="1200" b="1" dirty="0"/>
          </a:p>
        </p:txBody>
      </p:sp>
      <p:sp>
        <p:nvSpPr>
          <p:cNvPr id="4" name="Slide Number Placeholder 3"/>
          <p:cNvSpPr>
            <a:spLocks noGrp="1"/>
          </p:cNvSpPr>
          <p:nvPr>
            <p:ph type="sldNum" sz="quarter" idx="10"/>
          </p:nvPr>
        </p:nvSpPr>
        <p:spPr/>
        <p:txBody>
          <a:bodyPr/>
          <a:lstStyle/>
          <a:p>
            <a:fld id="{73E9330B-B1DA-214B-A229-0CB8492B91A5}" type="slidenum">
              <a:rPr lang="en-US" smtClean="0"/>
              <a:t>21</a:t>
            </a:fld>
            <a:endParaRPr lang="en-US" dirty="0"/>
          </a:p>
        </p:txBody>
      </p:sp>
    </p:spTree>
    <p:extLst>
      <p:ext uri="{BB962C8B-B14F-4D97-AF65-F5344CB8AC3E}">
        <p14:creationId xmlns:p14="http://schemas.microsoft.com/office/powerpoint/2010/main" val="40763966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Built using the same architecture as logs.</a:t>
            </a:r>
          </a:p>
          <a:p>
            <a:endParaRPr lang="en-US" sz="1200" dirty="0"/>
          </a:p>
          <a:p>
            <a:r>
              <a:rPr lang="en-US" sz="1200" dirty="0"/>
              <a:t>Allow us to follow a request in the system, from the user through each services and back to the user.</a:t>
            </a:r>
            <a:endParaRPr lang="en-US" sz="1200" b="1" dirty="0"/>
          </a:p>
        </p:txBody>
      </p:sp>
      <p:sp>
        <p:nvSpPr>
          <p:cNvPr id="4" name="Slide Number Placeholder 3"/>
          <p:cNvSpPr>
            <a:spLocks noGrp="1"/>
          </p:cNvSpPr>
          <p:nvPr>
            <p:ph type="sldNum" sz="quarter" idx="10"/>
          </p:nvPr>
        </p:nvSpPr>
        <p:spPr/>
        <p:txBody>
          <a:bodyPr/>
          <a:lstStyle/>
          <a:p>
            <a:fld id="{73E9330B-B1DA-214B-A229-0CB8492B91A5}" type="slidenum">
              <a:rPr lang="en-US" smtClean="0"/>
              <a:t>22</a:t>
            </a:fld>
            <a:endParaRPr lang="en-US" dirty="0"/>
          </a:p>
        </p:txBody>
      </p:sp>
    </p:spTree>
    <p:extLst>
      <p:ext uri="{BB962C8B-B14F-4D97-AF65-F5344CB8AC3E}">
        <p14:creationId xmlns:p14="http://schemas.microsoft.com/office/powerpoint/2010/main" val="40763966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28253">
              <a:defRPr/>
            </a:pPr>
            <a:r>
              <a:rPr lang="en-US" sz="1200" dirty="0"/>
              <a:t>In</a:t>
            </a:r>
            <a:r>
              <a:rPr lang="en-US" sz="1200"/>
              <a:t> the continuation of providing developers with tools, we worked on a set of scripts to help developers debugging their services.</a:t>
            </a:r>
            <a:endParaRPr lang="en-US" sz="1200" dirty="0"/>
          </a:p>
          <a:p>
            <a:pPr defTabSz="828253">
              <a:defRPr/>
            </a:pPr>
            <a:endParaRPr lang="en-US" sz="1200" dirty="0"/>
          </a:p>
          <a:p>
            <a:pPr defTabSz="828253">
              <a:defRPr/>
            </a:pPr>
            <a:r>
              <a:rPr lang="en-US" sz="1200"/>
              <a:t>We can basically access any services in </a:t>
            </a:r>
            <a:r>
              <a:rPr lang="en-US" sz="1200" smtClean="0"/>
              <a:t>the </a:t>
            </a:r>
            <a:r>
              <a:rPr lang="en-US" sz="1200"/>
              <a:t>stack </a:t>
            </a:r>
            <a:r>
              <a:rPr lang="en-US" sz="1200" dirty="0"/>
              <a:t>with</a:t>
            </a:r>
            <a:r>
              <a:rPr lang="en-US" sz="1200"/>
              <a:t> a simple command.</a:t>
            </a:r>
            <a:endParaRPr lang="en-US" sz="1200" dirty="0"/>
          </a:p>
          <a:p>
            <a:pPr marL="171450" indent="-171450" defTabSz="828253">
              <a:buFont typeface="Arial" pitchFamily="34" charset="0"/>
              <a:buChar char="•"/>
              <a:defRPr/>
            </a:pPr>
            <a:r>
              <a:rPr lang="en-US" sz="1200"/>
              <a:t>Create a tunnel to any </a:t>
            </a:r>
            <a:r>
              <a:rPr lang="en-US" sz="1200" smtClean="0"/>
              <a:t>instance</a:t>
            </a:r>
            <a:endParaRPr lang="en-US" sz="1200" dirty="0"/>
          </a:p>
          <a:p>
            <a:pPr marL="171450" indent="-171450" defTabSz="828253">
              <a:buFont typeface="Arial" pitchFamily="34" charset="0"/>
              <a:buChar char="•"/>
              <a:defRPr/>
            </a:pPr>
            <a:r>
              <a:rPr lang="en-US" sz="1200" dirty="0"/>
              <a:t>Tunnel</a:t>
            </a:r>
            <a:r>
              <a:rPr lang="en-US" sz="1200"/>
              <a:t> to MongoDB, allowing use of MongoDB admin tools like RoboMongo</a:t>
            </a:r>
            <a:endParaRPr lang="en-US" sz="1200" dirty="0"/>
          </a:p>
          <a:p>
            <a:pPr marL="171450" indent="-171450" defTabSz="828253">
              <a:buFont typeface="Arial" pitchFamily="34" charset="0"/>
              <a:buChar char="•"/>
              <a:defRPr/>
            </a:pPr>
            <a:r>
              <a:rPr lang="en-US" sz="1200" dirty="0"/>
              <a:t>Node.js</a:t>
            </a:r>
            <a:r>
              <a:rPr lang="en-US" sz="1200"/>
              <a:t> remote </a:t>
            </a:r>
            <a:r>
              <a:rPr lang="en-US" sz="1200" smtClean="0"/>
              <a:t>debugging</a:t>
            </a:r>
            <a:endParaRPr lang="en-US" sz="1200" dirty="0"/>
          </a:p>
          <a:p>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23</a:t>
            </a:fld>
            <a:endParaRPr lang="en-US" dirty="0"/>
          </a:p>
        </p:txBody>
      </p:sp>
    </p:spTree>
    <p:extLst>
      <p:ext uri="{BB962C8B-B14F-4D97-AF65-F5344CB8AC3E}">
        <p14:creationId xmlns:p14="http://schemas.microsoft.com/office/powerpoint/2010/main" val="4232499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Deployment </a:t>
            </a:r>
            <a:r>
              <a:rPr lang="en-US" sz="1200" dirty="0"/>
              <a:t>from day 1</a:t>
            </a:r>
          </a:p>
          <a:p>
            <a:pPr marL="171450" indent="-171450">
              <a:buFont typeface="Arial" pitchFamily="34" charset="0"/>
              <a:buChar char="•"/>
            </a:pPr>
            <a:r>
              <a:rPr lang="en-US" sz="1200" dirty="0"/>
              <a:t>Working on deployment from day 1 is a really good idea. You end up investing a lot of time in your deployment. You also makes mistake and identify workflow issue on usage, so the more you use it, the earlier you are going to identify and improve your process.</a:t>
            </a:r>
          </a:p>
          <a:p>
            <a:endParaRPr lang="en-US" sz="1200" dirty="0"/>
          </a:p>
          <a:p>
            <a:r>
              <a:rPr lang="en-US" sz="1200" dirty="0"/>
              <a:t>Investment in development/deployment tools</a:t>
            </a:r>
          </a:p>
          <a:p>
            <a:pPr marL="171450" indent="-171450">
              <a:buFont typeface="Arial" pitchFamily="34" charset="0"/>
              <a:buChar char="•"/>
            </a:pPr>
            <a:r>
              <a:rPr lang="en-US" sz="1200" dirty="0"/>
              <a:t>Do not wait to hit a problem before putting tools in place. There is nothing worst than trying to resolve a problem </a:t>
            </a:r>
            <a:r>
              <a:rPr lang="en-US" sz="1200" dirty="0" smtClean="0"/>
              <a:t>blindly.</a:t>
            </a:r>
            <a:endParaRPr lang="en-US" sz="1200" dirty="0"/>
          </a:p>
          <a:p>
            <a:endParaRPr lang="en-US" sz="1200" dirty="0"/>
          </a:p>
          <a:p>
            <a:r>
              <a:rPr lang="en-US" sz="1200" dirty="0"/>
              <a:t>“Local” </a:t>
            </a:r>
            <a:r>
              <a:rPr lang="en-US" sz="1200" dirty="0" smtClean="0"/>
              <a:t>Deployment</a:t>
            </a:r>
          </a:p>
          <a:p>
            <a:pPr marL="171450" indent="-171450">
              <a:buFont typeface="Arial" pitchFamily="34" charset="0"/>
              <a:buChar char="•"/>
            </a:pPr>
            <a:r>
              <a:rPr lang="en-US" sz="1200" smtClean="0"/>
              <a:t>Cross-platform </a:t>
            </a:r>
            <a:r>
              <a:rPr lang="en-US" sz="1200" dirty="0" smtClean="0"/>
              <a:t>technology</a:t>
            </a:r>
          </a:p>
          <a:p>
            <a:pPr marL="171450" indent="-171450">
              <a:buFont typeface="Arial" pitchFamily="34" charset="0"/>
              <a:buChar char="•"/>
            </a:pPr>
            <a:r>
              <a:rPr lang="en-US" sz="1200" dirty="0" smtClean="0"/>
              <a:t>“</a:t>
            </a:r>
            <a:r>
              <a:rPr lang="en-US" sz="1200" dirty="0"/>
              <a:t>Full” JavaScript stack</a:t>
            </a:r>
          </a:p>
          <a:p>
            <a:pPr marL="349415" indent="-349415">
              <a:buFontTx/>
              <a:buChar char="-"/>
            </a:pPr>
            <a:endParaRPr lang="en-US" sz="1200" dirty="0"/>
          </a:p>
          <a:p>
            <a:pPr>
              <a:defRPr/>
            </a:pPr>
            <a:r>
              <a:rPr lang="en-US" sz="1200" dirty="0"/>
              <a:t>Shared Configuration (</a:t>
            </a:r>
            <a:r>
              <a:rPr lang="en-US" sz="1200" dirty="0" err="1"/>
              <a:t>nconf</a:t>
            </a:r>
            <a:r>
              <a:rPr lang="en-US" sz="1200" dirty="0"/>
              <a:t>)</a:t>
            </a:r>
          </a:p>
          <a:p>
            <a:pPr marL="171450" indent="-171450">
              <a:buFont typeface="Arial" pitchFamily="34" charset="0"/>
              <a:buChar char="•"/>
              <a:defRPr/>
            </a:pPr>
            <a:r>
              <a:rPr lang="en-US" sz="1200" dirty="0"/>
              <a:t>Services often needs information about other services, like IP addresses, API entry-points, keys, etc. Using a configuration mechanism is a good way to share that knowledge. It allows for different configuration in development vs. production and to configure the services on-the-go. We choose </a:t>
            </a:r>
            <a:r>
              <a:rPr lang="en-US" sz="1200" dirty="0" err="1"/>
              <a:t>nconf</a:t>
            </a:r>
            <a:r>
              <a:rPr lang="en-US" sz="1200" dirty="0"/>
              <a:t>, a hierarchical </a:t>
            </a:r>
            <a:r>
              <a:rPr lang="en-US" sz="1200" dirty="0" err="1"/>
              <a:t>NodeJS</a:t>
            </a:r>
            <a:r>
              <a:rPr lang="en-US" sz="1200" dirty="0"/>
              <a:t> configuration, and we recommend it greatly.</a:t>
            </a:r>
          </a:p>
        </p:txBody>
      </p:sp>
      <p:sp>
        <p:nvSpPr>
          <p:cNvPr id="4" name="Slide Number Placeholder 3"/>
          <p:cNvSpPr>
            <a:spLocks noGrp="1"/>
          </p:cNvSpPr>
          <p:nvPr>
            <p:ph type="sldNum" sz="quarter" idx="10"/>
          </p:nvPr>
        </p:nvSpPr>
        <p:spPr/>
        <p:txBody>
          <a:bodyPr/>
          <a:lstStyle/>
          <a:p>
            <a:fld id="{73E9330B-B1DA-214B-A229-0CB8492B91A5}" type="slidenum">
              <a:rPr lang="en-US" smtClean="0"/>
              <a:t>24</a:t>
            </a:fld>
            <a:endParaRPr lang="en-US" dirty="0"/>
          </a:p>
        </p:txBody>
      </p:sp>
    </p:spTree>
    <p:extLst>
      <p:ext uri="{BB962C8B-B14F-4D97-AF65-F5344CB8AC3E}">
        <p14:creationId xmlns:p14="http://schemas.microsoft.com/office/powerpoint/2010/main" val="1399092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Cloud </a:t>
            </a:r>
            <a:r>
              <a:rPr lang="en-US" sz="1200" dirty="0"/>
              <a:t>Formation template generation abstraction</a:t>
            </a:r>
          </a:p>
          <a:p>
            <a:pPr marL="171450" indent="-171450">
              <a:buFont typeface="Arial" pitchFamily="34" charset="0"/>
              <a:buChar char="•"/>
            </a:pPr>
            <a:r>
              <a:rPr lang="en-US" sz="1200" dirty="0"/>
              <a:t>From </a:t>
            </a:r>
            <a:r>
              <a:rPr lang="en-US" sz="1200" dirty="0" smtClean="0"/>
              <a:t>the </a:t>
            </a:r>
            <a:r>
              <a:rPr lang="en-US" sz="1200" dirty="0"/>
              <a:t>start, we identified that this was going to be an issue. We are using </a:t>
            </a:r>
            <a:r>
              <a:rPr lang="en-US" sz="1200" dirty="0" smtClean="0"/>
              <a:t>Mustache </a:t>
            </a:r>
            <a:r>
              <a:rPr lang="en-US" sz="1200" dirty="0"/>
              <a:t>templates to generate our templates. It turns out it is not the right tool to do that. Mustache is a logic-less, and we would have needed logic. Handlebars would have been more suited to the task.</a:t>
            </a:r>
          </a:p>
          <a:p>
            <a:pPr marL="171450" indent="-171450">
              <a:buFont typeface="Arial" pitchFamily="34" charset="0"/>
              <a:buChar char="•"/>
            </a:pPr>
            <a:endParaRPr lang="en-US" sz="1200" dirty="0"/>
          </a:p>
          <a:p>
            <a:r>
              <a:rPr lang="en-US" sz="1200" dirty="0" err="1"/>
              <a:t>Npm</a:t>
            </a:r>
            <a:r>
              <a:rPr lang="en-US" sz="1200" dirty="0"/>
              <a:t> registry</a:t>
            </a:r>
          </a:p>
          <a:p>
            <a:r>
              <a:rPr lang="en-US" sz="1200" dirty="0"/>
              <a:t>We correctly </a:t>
            </a:r>
            <a:r>
              <a:rPr lang="en-US" sz="1200" dirty="0" smtClean="0"/>
              <a:t>decoupled </a:t>
            </a:r>
            <a:r>
              <a:rPr lang="en-US" sz="1200" dirty="0"/>
              <a:t>deployment from </a:t>
            </a:r>
            <a:r>
              <a:rPr lang="en-US" sz="1200" dirty="0" err="1"/>
              <a:t>npm</a:t>
            </a:r>
            <a:r>
              <a:rPr lang="en-US" sz="1200" dirty="0"/>
              <a:t> registry, and that solidified our deployment process. From a development perspective, however, there is still room for improvement.</a:t>
            </a:r>
          </a:p>
          <a:p>
            <a:pPr marL="171450" indent="-171450">
              <a:buFont typeface="Arial" pitchFamily="34" charset="0"/>
              <a:buChar char="•"/>
            </a:pPr>
            <a:r>
              <a:rPr lang="en-US" sz="1200" dirty="0" err="1"/>
              <a:t>Git</a:t>
            </a:r>
            <a:r>
              <a:rPr lang="en-US" sz="1200" dirty="0"/>
              <a:t> protocol for node modules works, but it is slow + not reliable</a:t>
            </a:r>
          </a:p>
          <a:p>
            <a:pPr marL="171450" indent="-171450">
              <a:buFont typeface="Arial" pitchFamily="34" charset="0"/>
              <a:buChar char="•"/>
            </a:pPr>
            <a:r>
              <a:rPr lang="en-US" sz="1200" dirty="0"/>
              <a:t>Fetching from </a:t>
            </a:r>
            <a:r>
              <a:rPr lang="en-US" sz="1200" dirty="0" err="1"/>
              <a:t>npm</a:t>
            </a:r>
            <a:r>
              <a:rPr lang="en-US" sz="1200" dirty="0"/>
              <a:t> is not fast</a:t>
            </a:r>
          </a:p>
          <a:p>
            <a:pPr marL="171450" indent="-171450">
              <a:buFont typeface="Arial" pitchFamily="34" charset="0"/>
              <a:buChar char="•"/>
            </a:pPr>
            <a:r>
              <a:rPr lang="en-US" sz="1200" dirty="0"/>
              <a:t>Private </a:t>
            </a:r>
            <a:r>
              <a:rPr lang="en-US" sz="1200" dirty="0" err="1"/>
              <a:t>npm</a:t>
            </a:r>
            <a:r>
              <a:rPr lang="en-US" sz="1200" dirty="0"/>
              <a:t> registry would be preferable</a:t>
            </a:r>
          </a:p>
          <a:p>
            <a:pPr marL="171450" indent="-171450">
              <a:buFont typeface="Arial" pitchFamily="34" charset="0"/>
              <a:buChar char="•"/>
            </a:pPr>
            <a:r>
              <a:rPr lang="en-US" sz="1200" dirty="0"/>
              <a:t>Middle-ground solution with </a:t>
            </a:r>
            <a:r>
              <a:rPr lang="en-US" sz="1200" dirty="0" err="1"/>
              <a:t>npm</a:t>
            </a:r>
            <a:r>
              <a:rPr lang="en-US" sz="1200" dirty="0"/>
              <a:t> </a:t>
            </a:r>
            <a:r>
              <a:rPr lang="en-US" sz="1200" dirty="0" smtClean="0"/>
              <a:t>lazy</a:t>
            </a:r>
            <a:endParaRPr lang="en-US" sz="1200" dirty="0"/>
          </a:p>
          <a:p>
            <a:pPr marL="1177668" lvl="1" indent="-349415">
              <a:buFontTx/>
              <a:buChar char="-"/>
            </a:pPr>
            <a:endParaRPr lang="en-US" sz="1200" dirty="0"/>
          </a:p>
          <a:p>
            <a:r>
              <a:rPr lang="en-US" sz="1200" dirty="0" smtClean="0"/>
              <a:t>Vagrant</a:t>
            </a:r>
          </a:p>
          <a:p>
            <a:r>
              <a:rPr lang="en-US" sz="1200" dirty="0" smtClean="0"/>
              <a:t>Vagrant</a:t>
            </a:r>
            <a:r>
              <a:rPr lang="en-US" sz="1200" baseline="0" dirty="0" smtClean="0"/>
              <a:t> is a tool that allow creation and management of Virtual Machines using code. Our plan was to allow to create a small cloud running on a developer machine to replace the full deployment. We have nothing to say against Vagrant; it is great, easy to use. But due to Node, it turns out that still today, every developer can start in 10 seconds the complete stack on is computer, so we didn’t have much use for it.</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25</a:t>
            </a:fld>
            <a:endParaRPr lang="en-US" dirty="0"/>
          </a:p>
        </p:txBody>
      </p:sp>
    </p:spTree>
    <p:extLst>
      <p:ext uri="{BB962C8B-B14F-4D97-AF65-F5344CB8AC3E}">
        <p14:creationId xmlns:p14="http://schemas.microsoft.com/office/powerpoint/2010/main" val="2120291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One</a:t>
            </a:r>
            <a:r>
              <a:rPr lang="en-US" sz="1200"/>
              <a:t> of the first service/tool we worked on.</a:t>
            </a:r>
            <a:endParaRPr lang="en-US" sz="1200" dirty="0"/>
          </a:p>
          <a:p>
            <a:r>
              <a:rPr lang="en-US" sz="1200"/>
              <a:t>Currently working on a refresh.</a:t>
            </a:r>
            <a:endParaRPr lang="en-US" sz="1200" b="1" dirty="0"/>
          </a:p>
        </p:txBody>
      </p:sp>
      <p:sp>
        <p:nvSpPr>
          <p:cNvPr id="4" name="Slide Number Placeholder 3"/>
          <p:cNvSpPr>
            <a:spLocks noGrp="1"/>
          </p:cNvSpPr>
          <p:nvPr>
            <p:ph type="sldNum" sz="quarter" idx="10"/>
          </p:nvPr>
        </p:nvSpPr>
        <p:spPr/>
        <p:txBody>
          <a:bodyPr/>
          <a:lstStyle/>
          <a:p>
            <a:fld id="{73E9330B-B1DA-214B-A229-0CB8492B91A5}" type="slidenum">
              <a:rPr lang="en-US" smtClean="0"/>
              <a:t>26</a:t>
            </a:fld>
            <a:endParaRPr lang="en-US" dirty="0"/>
          </a:p>
        </p:txBody>
      </p:sp>
    </p:spTree>
    <p:extLst>
      <p:ext uri="{BB962C8B-B14F-4D97-AF65-F5344CB8AC3E}">
        <p14:creationId xmlns:p14="http://schemas.microsoft.com/office/powerpoint/2010/main" val="40763966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27</a:t>
            </a:fld>
            <a:endParaRPr lang="en-US" dirty="0"/>
          </a:p>
        </p:txBody>
      </p:sp>
    </p:spTree>
    <p:extLst>
      <p:ext uri="{BB962C8B-B14F-4D97-AF65-F5344CB8AC3E}">
        <p14:creationId xmlns:p14="http://schemas.microsoft.com/office/powerpoint/2010/main" val="4123494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Easy Deployment</a:t>
            </a:r>
          </a:p>
          <a:p>
            <a:pPr marL="349415" indent="-349415">
              <a:buFontTx/>
              <a:buChar char="-"/>
            </a:pPr>
            <a:r>
              <a:rPr lang="en-US" sz="1200" dirty="0"/>
              <a:t>Sync and run script</a:t>
            </a:r>
          </a:p>
          <a:p>
            <a:endParaRPr lang="en-US" sz="1200" dirty="0"/>
          </a:p>
          <a:p>
            <a:r>
              <a:rPr lang="en-US" sz="1200" dirty="0" smtClean="0"/>
              <a:t>Repeatable</a:t>
            </a:r>
            <a:endParaRPr lang="en-US" sz="1200" dirty="0"/>
          </a:p>
          <a:p>
            <a:pPr marL="349415" indent="-349415">
              <a:buFontTx/>
              <a:buChar char="-"/>
            </a:pPr>
            <a:r>
              <a:rPr lang="en-US" sz="1200" dirty="0" smtClean="0"/>
              <a:t>We</a:t>
            </a:r>
            <a:r>
              <a:rPr lang="en-US" sz="1200" baseline="0" dirty="0" smtClean="0"/>
              <a:t> wanted to be able to re-deploy any given version of the stack, at any time.</a:t>
            </a:r>
            <a:endParaRPr lang="en-US" sz="1200" dirty="0"/>
          </a:p>
          <a:p>
            <a:endParaRPr lang="en-US" sz="1200" dirty="0"/>
          </a:p>
          <a:p>
            <a:r>
              <a:rPr lang="en-US" sz="1200" dirty="0"/>
              <a:t>Small pieces to build something big</a:t>
            </a:r>
          </a:p>
          <a:p>
            <a:endParaRPr lang="en-US" sz="1200" dirty="0"/>
          </a:p>
          <a:p>
            <a:r>
              <a:rPr lang="en-US" sz="1200" dirty="0"/>
              <a:t>“Developer-centric” </a:t>
            </a:r>
            <a:r>
              <a:rPr lang="en-US" sz="1200" dirty="0" smtClean="0"/>
              <a:t>environment</a:t>
            </a:r>
          </a:p>
          <a:p>
            <a:pPr marL="171450" indent="-171450">
              <a:buFont typeface="Arial" pitchFamily="34" charset="0"/>
              <a:buChar char="•"/>
            </a:pPr>
            <a:r>
              <a:rPr lang="en-US" sz="1200" dirty="0" smtClean="0"/>
              <a:t>Developers</a:t>
            </a:r>
            <a:r>
              <a:rPr lang="en-US" sz="1200" baseline="0" dirty="0" smtClean="0"/>
              <a:t> don’t have to think about deployment in their day-to-day tasks</a:t>
            </a:r>
          </a:p>
          <a:p>
            <a:pPr marL="171450" indent="-171450">
              <a:buFont typeface="Arial" pitchFamily="34" charset="0"/>
              <a:buChar char="•"/>
            </a:pPr>
            <a:r>
              <a:rPr lang="en-US" sz="1200" baseline="0" dirty="0" smtClean="0"/>
              <a:t>Development fluidity is key</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3</a:t>
            </a:fld>
            <a:endParaRPr lang="en-US" dirty="0"/>
          </a:p>
        </p:txBody>
      </p:sp>
    </p:spTree>
    <p:extLst>
      <p:ext uri="{BB962C8B-B14F-4D97-AF65-F5344CB8AC3E}">
        <p14:creationId xmlns:p14="http://schemas.microsoft.com/office/powerpoint/2010/main" val="2546067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At the beginning, we didn’t knew much about the final architecture of the system.</a:t>
            </a:r>
          </a:p>
          <a:p>
            <a:r>
              <a:rPr lang="en-US" sz="1200" dirty="0"/>
              <a:t>What we knew </a:t>
            </a:r>
          </a:p>
          <a:p>
            <a:pPr marL="349415" indent="-349415">
              <a:buFontTx/>
              <a:buChar char="-"/>
            </a:pPr>
            <a:r>
              <a:rPr lang="en-US" sz="1200" dirty="0"/>
              <a:t>The stack would be composed of many services.</a:t>
            </a:r>
          </a:p>
          <a:p>
            <a:pPr marL="349415" indent="-349415">
              <a:buFontTx/>
              <a:buChar char="-"/>
            </a:pPr>
            <a:r>
              <a:rPr lang="en-US" sz="1200" dirty="0"/>
              <a:t>Services would need to be scalable.</a:t>
            </a:r>
          </a:p>
          <a:p>
            <a:pPr marL="349415" indent="-349415">
              <a:buFontTx/>
              <a:buChar char="-"/>
            </a:pPr>
            <a:r>
              <a:rPr lang="en-US" sz="1200" dirty="0"/>
              <a:t>Configuration would change regularly</a:t>
            </a:r>
            <a:r>
              <a:rPr lang="en-US" sz="1200" dirty="0" smtClean="0"/>
              <a:t>.</a:t>
            </a:r>
          </a:p>
          <a:p>
            <a:pPr marL="349415" indent="-349415">
              <a:buFontTx/>
              <a:buChar char="-"/>
            </a:pPr>
            <a:r>
              <a:rPr lang="en-US" sz="1200" dirty="0" smtClean="0"/>
              <a:t>Deployment on Unix, development</a:t>
            </a:r>
            <a:r>
              <a:rPr lang="en-US" sz="1200" baseline="0" dirty="0" smtClean="0"/>
              <a:t> on any platform, mainly Windows.</a:t>
            </a:r>
            <a:endParaRPr lang="en-US" sz="1200" dirty="0"/>
          </a:p>
          <a:p>
            <a:endParaRPr lang="en-US" sz="1200" dirty="0"/>
          </a:p>
          <a:p>
            <a:r>
              <a:rPr lang="en-US" sz="1200" dirty="0"/>
              <a:t>From deploying services, our mind set changed to deploying a set of instances, playing one or many </a:t>
            </a:r>
            <a:r>
              <a:rPr lang="en-US" sz="1200" dirty="0" smtClean="0"/>
              <a:t>roles.</a:t>
            </a:r>
            <a:r>
              <a:rPr lang="en-US" sz="1200" baseline="0" dirty="0" smtClean="0"/>
              <a:t> Thinking in terms of roles means that the topology can be configured dynamically, increasing our capability of changing the stack configuration. (</a:t>
            </a:r>
            <a:r>
              <a:rPr lang="en-US" sz="1200" dirty="0" smtClean="0"/>
              <a:t>Dynamic </a:t>
            </a:r>
            <a:r>
              <a:rPr lang="en-US" sz="1200" dirty="0" err="1"/>
              <a:t>Layouting</a:t>
            </a:r>
            <a:r>
              <a:rPr lang="en-US" sz="1200" dirty="0"/>
              <a:t> of </a:t>
            </a:r>
            <a:r>
              <a:rPr lang="en-US" sz="1200" dirty="0" smtClean="0"/>
              <a:t>Roles)</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4</a:t>
            </a:fld>
            <a:endParaRPr lang="en-US" dirty="0"/>
          </a:p>
        </p:txBody>
      </p:sp>
    </p:spTree>
    <p:extLst>
      <p:ext uri="{BB962C8B-B14F-4D97-AF65-F5344CB8AC3E}">
        <p14:creationId xmlns:p14="http://schemas.microsoft.com/office/powerpoint/2010/main" val="15804282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Another thing we knew from the start was that our stack would be build around Node.js</a:t>
            </a:r>
          </a:p>
          <a:p>
            <a:endParaRPr lang="en-US" sz="1200" dirty="0"/>
          </a:p>
          <a:p>
            <a:r>
              <a:rPr lang="en-US" sz="1200" dirty="0"/>
              <a:t>How does Node.js tinted the architecture:</a:t>
            </a:r>
          </a:p>
          <a:p>
            <a:pPr marL="349415" indent="-349415">
              <a:buFontTx/>
              <a:buChar char="-"/>
            </a:pPr>
            <a:r>
              <a:rPr lang="en-US" sz="1200" dirty="0"/>
              <a:t>Not much dependencies</a:t>
            </a:r>
          </a:p>
          <a:p>
            <a:pPr marL="349415" indent="-349415">
              <a:buFontTx/>
              <a:buChar char="-"/>
            </a:pPr>
            <a:r>
              <a:rPr lang="en-US" sz="1200" dirty="0"/>
              <a:t>Encourage development of small services</a:t>
            </a:r>
          </a:p>
          <a:p>
            <a:pPr marL="349415" indent="-349415">
              <a:buFontTx/>
              <a:buChar char="-"/>
            </a:pPr>
            <a:r>
              <a:rPr lang="en-US" sz="1200" dirty="0"/>
              <a:t>Reusable modules</a:t>
            </a:r>
          </a:p>
          <a:p>
            <a:pPr marL="349415" indent="-349415">
              <a:buFontTx/>
              <a:buChar char="-"/>
            </a:pPr>
            <a:r>
              <a:rPr lang="en-US" sz="1200" dirty="0"/>
              <a:t>Web Storage (</a:t>
            </a:r>
            <a:r>
              <a:rPr lang="en-US" sz="1200" dirty="0" err="1"/>
              <a:t>npm</a:t>
            </a:r>
            <a:r>
              <a:rPr lang="en-US" sz="1200" dirty="0"/>
              <a:t> registry, </a:t>
            </a:r>
            <a:r>
              <a:rPr lang="en-US" sz="1200" dirty="0" err="1"/>
              <a:t>Git</a:t>
            </a:r>
            <a:r>
              <a:rPr lang="en-US" sz="1200" dirty="0" smtClean="0"/>
              <a:t>)</a:t>
            </a:r>
          </a:p>
          <a:p>
            <a:pPr marL="349415" indent="-349415">
              <a:buFontTx/>
              <a:buChar char="-"/>
            </a:pPr>
            <a:r>
              <a:rPr lang="en-US" sz="1200" dirty="0" err="1" smtClean="0"/>
              <a:t>Npm</a:t>
            </a:r>
            <a:r>
              <a:rPr lang="en-US" sz="1200" dirty="0" smtClean="0"/>
              <a:t> is the Node.js</a:t>
            </a:r>
            <a:r>
              <a:rPr lang="en-US" sz="1200" baseline="0" dirty="0" smtClean="0"/>
              <a:t> </a:t>
            </a:r>
            <a:r>
              <a:rPr lang="en-US" sz="1200" dirty="0" smtClean="0"/>
              <a:t>package manager, similar to apt-get</a:t>
            </a:r>
            <a:endParaRPr lang="en-US" sz="1200" dirty="0"/>
          </a:p>
          <a:p>
            <a:pPr marL="349415" indent="-349415">
              <a:buFontTx/>
              <a:buChar char="-"/>
            </a:pP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5</a:t>
            </a:fld>
            <a:endParaRPr lang="en-US" dirty="0"/>
          </a:p>
        </p:txBody>
      </p:sp>
    </p:spTree>
    <p:extLst>
      <p:ext uri="{BB962C8B-B14F-4D97-AF65-F5344CB8AC3E}">
        <p14:creationId xmlns:p14="http://schemas.microsoft.com/office/powerpoint/2010/main" val="2524897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third fixed variable in our setup was that the stack would be deployed on Amazon.</a:t>
            </a:r>
          </a:p>
          <a:p>
            <a:r>
              <a:rPr lang="en-US" sz="1200" dirty="0"/>
              <a:t>What a great news. Amazon offers a multitude of tools that makes developers life easier:</a:t>
            </a:r>
          </a:p>
          <a:p>
            <a:endParaRPr lang="en-US" sz="1200" dirty="0"/>
          </a:p>
          <a:p>
            <a:r>
              <a:rPr lang="en-US" sz="1200" dirty="0"/>
              <a:t>Deployment</a:t>
            </a:r>
          </a:p>
          <a:p>
            <a:pPr marL="349415" indent="-349415">
              <a:buFontTx/>
              <a:buChar char="-"/>
            </a:pPr>
            <a:r>
              <a:rPr lang="en-US" sz="1200" dirty="0"/>
              <a:t>Cloud Formation</a:t>
            </a:r>
          </a:p>
          <a:p>
            <a:endParaRPr lang="en-US" sz="1200" dirty="0"/>
          </a:p>
          <a:p>
            <a:r>
              <a:rPr lang="en-US" sz="1200" dirty="0"/>
              <a:t>Scaling</a:t>
            </a:r>
          </a:p>
          <a:p>
            <a:pPr marL="349415" indent="-349415">
              <a:buFontTx/>
              <a:buChar char="-"/>
            </a:pPr>
            <a:r>
              <a:rPr lang="en-US" sz="1200" dirty="0"/>
              <a:t>Elastic Load Balancers</a:t>
            </a:r>
          </a:p>
          <a:p>
            <a:pPr marL="349415" indent="-349415">
              <a:buFontTx/>
              <a:buChar char="-"/>
            </a:pPr>
            <a:r>
              <a:rPr lang="en-US" sz="1200" dirty="0"/>
              <a:t>Auto-Scaling Groups</a:t>
            </a:r>
          </a:p>
          <a:p>
            <a:endParaRPr lang="en-US" sz="1200" dirty="0"/>
          </a:p>
          <a:p>
            <a:r>
              <a:rPr lang="en-US" sz="1200" dirty="0"/>
              <a:t>Security</a:t>
            </a:r>
          </a:p>
          <a:p>
            <a:pPr marL="349415" indent="-349415">
              <a:buFontTx/>
              <a:buChar char="-"/>
            </a:pPr>
            <a:r>
              <a:rPr lang="en-US" sz="1200" dirty="0" smtClean="0"/>
              <a:t>Virtual</a:t>
            </a:r>
            <a:r>
              <a:rPr lang="en-US" sz="1200" baseline="0" dirty="0" smtClean="0"/>
              <a:t> Private Cloud</a:t>
            </a:r>
            <a:endParaRPr lang="en-US" sz="1200" dirty="0"/>
          </a:p>
          <a:p>
            <a:pPr marL="349415" indent="-349415">
              <a:buFontTx/>
              <a:buChar char="-"/>
            </a:pPr>
            <a:r>
              <a:rPr lang="en-US" sz="1200" b="1" dirty="0"/>
              <a:t>Services vs. DB Stack</a:t>
            </a:r>
          </a:p>
          <a:p>
            <a:pPr marL="349415" indent="-349415">
              <a:buFontTx/>
              <a:buChar char="-"/>
            </a:pPr>
            <a:endParaRPr lang="en-US" sz="1200" dirty="0"/>
          </a:p>
          <a:p>
            <a:r>
              <a:rPr lang="en-US" sz="1200" dirty="0" err="1"/>
              <a:t>DNSing</a:t>
            </a:r>
            <a:endParaRPr lang="en-US" sz="1200" dirty="0"/>
          </a:p>
          <a:p>
            <a:pPr marL="349415" indent="-349415">
              <a:buFontTx/>
              <a:buChar char="-"/>
            </a:pPr>
            <a:r>
              <a:rPr lang="en-US" sz="1200" dirty="0"/>
              <a:t>Route 53</a:t>
            </a:r>
          </a:p>
          <a:p>
            <a:pPr marL="349415" indent="-349415">
              <a:buFontTx/>
              <a:buChar char="-"/>
            </a:pPr>
            <a:r>
              <a:rPr lang="en-US" sz="1200" dirty="0"/>
              <a:t>NAT </a:t>
            </a:r>
            <a:r>
              <a:rPr lang="en-US" sz="1200" dirty="0" smtClean="0"/>
              <a:t>Instance</a:t>
            </a:r>
          </a:p>
          <a:p>
            <a:pPr marL="349415" indent="-349415">
              <a:buFontTx/>
              <a:buChar char="-"/>
            </a:pPr>
            <a:endParaRPr lang="en-US" sz="1200" dirty="0" smtClean="0"/>
          </a:p>
          <a:p>
            <a:pPr marL="0" indent="0">
              <a:buFontTx/>
              <a:buNone/>
            </a:pPr>
            <a:r>
              <a:rPr lang="en-US" sz="1200" dirty="0" smtClean="0"/>
              <a:t>Now I am going to give the floor</a:t>
            </a:r>
            <a:r>
              <a:rPr lang="en-US" sz="1200" baseline="0" dirty="0" smtClean="0"/>
              <a:t> to David, who will give more details about the different steps of our Node.js deployment.</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6</a:t>
            </a:fld>
            <a:endParaRPr lang="en-US" dirty="0"/>
          </a:p>
        </p:txBody>
      </p:sp>
    </p:spTree>
    <p:extLst>
      <p:ext uri="{BB962C8B-B14F-4D97-AF65-F5344CB8AC3E}">
        <p14:creationId xmlns:p14="http://schemas.microsoft.com/office/powerpoint/2010/main" val="627207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Everything in source </a:t>
            </a:r>
            <a:r>
              <a:rPr lang="en-US" sz="1200" dirty="0" smtClean="0"/>
              <a:t>control</a:t>
            </a:r>
          </a:p>
          <a:p>
            <a:pPr marL="171450" indent="-171450">
              <a:buFont typeface="Arial" pitchFamily="34" charset="0"/>
              <a:buChar char="•"/>
            </a:pPr>
            <a:r>
              <a:rPr lang="en-US" sz="1200" dirty="0" smtClean="0"/>
              <a:t>We choose enterprise</a:t>
            </a:r>
            <a:r>
              <a:rPr lang="en-US" sz="1200" baseline="0" dirty="0" smtClean="0"/>
              <a:t> </a:t>
            </a:r>
            <a:r>
              <a:rPr lang="en-US" sz="1200" baseline="0" dirty="0" err="1" smtClean="0"/>
              <a:t>GitHub</a:t>
            </a:r>
            <a:r>
              <a:rPr lang="en-US" sz="1200" baseline="0" dirty="0" smtClean="0"/>
              <a:t> to store our application and node modules.</a:t>
            </a:r>
          </a:p>
          <a:p>
            <a:pPr marL="171450" indent="-171450">
              <a:buFont typeface="Arial" pitchFamily="34" charset="0"/>
              <a:buChar char="•"/>
            </a:pPr>
            <a:r>
              <a:rPr lang="en-US" sz="1200" baseline="0" dirty="0" smtClean="0"/>
              <a:t>Script</a:t>
            </a:r>
          </a:p>
          <a:p>
            <a:pPr marL="171450" indent="-171450">
              <a:buFont typeface="Arial" pitchFamily="34" charset="0"/>
              <a:buChar char="•"/>
            </a:pPr>
            <a:r>
              <a:rPr lang="en-US" sz="1200" baseline="0" dirty="0" err="1" smtClean="0"/>
              <a:t>Config</a:t>
            </a:r>
            <a:endParaRPr lang="en-US" sz="1200" baseline="0" dirty="0" smtClean="0"/>
          </a:p>
          <a:p>
            <a:pPr marL="171450" indent="-171450">
              <a:buFont typeface="Arial" pitchFamily="34" charset="0"/>
              <a:buChar char="•"/>
            </a:pPr>
            <a:r>
              <a:rPr lang="en-US" sz="1200" baseline="0" smtClean="0"/>
              <a:t>Installer for tools</a:t>
            </a:r>
            <a:endParaRPr lang="en-US" sz="1200" dirty="0"/>
          </a:p>
          <a:p>
            <a:endParaRPr lang="en-US" sz="1200" dirty="0"/>
          </a:p>
          <a:p>
            <a:pPr defTabSz="828253">
              <a:defRPr/>
            </a:pPr>
            <a:r>
              <a:rPr lang="en-US" sz="1200" dirty="0"/>
              <a:t>Sync and deploy</a:t>
            </a:r>
          </a:p>
          <a:p>
            <a:endParaRPr lang="en-US" sz="1200" dirty="0"/>
          </a:p>
          <a:p>
            <a:pPr defTabSz="828253">
              <a:defRPr/>
            </a:pPr>
            <a:r>
              <a:rPr lang="en-US" sz="1200" dirty="0"/>
              <a:t>Use a different repository from the code</a:t>
            </a:r>
          </a:p>
          <a:p>
            <a:pPr marL="171450" indent="-171450" defTabSz="828253">
              <a:buFont typeface="Arial" pitchFamily="34" charset="0"/>
              <a:buChar char="•"/>
              <a:defRPr/>
            </a:pPr>
            <a:r>
              <a:rPr lang="en-US" sz="1200" dirty="0"/>
              <a:t>Code and deployment don’t evolve at the same speed</a:t>
            </a:r>
          </a:p>
          <a:p>
            <a:endParaRPr lang="en-US" sz="1200" dirty="0"/>
          </a:p>
          <a:p>
            <a:pPr defTabSz="828253">
              <a:defRPr/>
            </a:pPr>
            <a:r>
              <a:rPr lang="en-US" sz="1200" dirty="0"/>
              <a:t>Branch and tag in deployment repository</a:t>
            </a:r>
          </a:p>
          <a:p>
            <a:pPr marL="349415" indent="-349415">
              <a:buFont typeface="Arial" pitchFamily="34" charset="0"/>
              <a:buChar char="•"/>
            </a:pPr>
            <a:r>
              <a:rPr lang="en-US" sz="1200" dirty="0"/>
              <a:t>Release management like for the code</a:t>
            </a:r>
          </a:p>
        </p:txBody>
      </p:sp>
      <p:sp>
        <p:nvSpPr>
          <p:cNvPr id="4" name="Slide Number Placeholder 3"/>
          <p:cNvSpPr>
            <a:spLocks noGrp="1"/>
          </p:cNvSpPr>
          <p:nvPr>
            <p:ph type="sldNum" sz="quarter" idx="10"/>
          </p:nvPr>
        </p:nvSpPr>
        <p:spPr/>
        <p:txBody>
          <a:bodyPr/>
          <a:lstStyle/>
          <a:p>
            <a:fld id="{73E9330B-B1DA-214B-A229-0CB8492B91A5}" type="slidenum">
              <a:rPr lang="en-US" smtClean="0"/>
              <a:t>7</a:t>
            </a:fld>
            <a:endParaRPr lang="en-US" dirty="0"/>
          </a:p>
        </p:txBody>
      </p:sp>
    </p:spTree>
    <p:extLst>
      <p:ext uri="{BB962C8B-B14F-4D97-AF65-F5344CB8AC3E}">
        <p14:creationId xmlns:p14="http://schemas.microsoft.com/office/powerpoint/2010/main" val="1142619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Introduction</a:t>
            </a:r>
          </a:p>
          <a:p>
            <a:pPr marL="171450" indent="-171450">
              <a:buFont typeface="Arial" pitchFamily="34" charset="0"/>
              <a:buChar char="•"/>
            </a:pPr>
            <a:r>
              <a:rPr lang="en-US" sz="1200" dirty="0" smtClean="0"/>
              <a:t>Create a package ready for deployment</a:t>
            </a:r>
          </a:p>
          <a:p>
            <a:pPr marL="171450" indent="-171450">
              <a:buFont typeface="Arial" pitchFamily="34" charset="0"/>
              <a:buChar char="•"/>
            </a:pPr>
            <a:r>
              <a:rPr lang="en-US" sz="1200" dirty="0" smtClean="0"/>
              <a:t>Break dependency</a:t>
            </a:r>
            <a:r>
              <a:rPr lang="en-US" sz="1200" baseline="0" dirty="0" smtClean="0"/>
              <a:t> from </a:t>
            </a:r>
            <a:r>
              <a:rPr lang="en-US" sz="1200" baseline="0" dirty="0" err="1" smtClean="0"/>
              <a:t>npm</a:t>
            </a:r>
            <a:r>
              <a:rPr lang="en-US" sz="1200" baseline="0" dirty="0" smtClean="0"/>
              <a:t> registry and </a:t>
            </a:r>
            <a:r>
              <a:rPr lang="en-US" sz="1200" baseline="0" dirty="0" err="1" smtClean="0"/>
              <a:t>git</a:t>
            </a:r>
            <a:r>
              <a:rPr lang="en-US" sz="1200" baseline="0" dirty="0" smtClean="0"/>
              <a:t> Autodesk</a:t>
            </a:r>
          </a:p>
          <a:p>
            <a:pPr marL="171450" indent="-171450">
              <a:buFont typeface="Arial" pitchFamily="34" charset="0"/>
              <a:buChar char="•"/>
            </a:pPr>
            <a:r>
              <a:rPr lang="en-US" sz="1200" baseline="0" dirty="0" smtClean="0"/>
              <a:t>Faster to deploy</a:t>
            </a: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8</a:t>
            </a:fld>
            <a:endParaRPr lang="en-US" dirty="0"/>
          </a:p>
        </p:txBody>
      </p:sp>
    </p:spTree>
    <p:extLst>
      <p:ext uri="{BB962C8B-B14F-4D97-AF65-F5344CB8AC3E}">
        <p14:creationId xmlns:p14="http://schemas.microsoft.com/office/powerpoint/2010/main" val="3779366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smtClean="0"/>
          </a:p>
          <a:p>
            <a:r>
              <a:rPr lang="en-US" sz="1200" dirty="0" smtClean="0"/>
              <a:t>Install</a:t>
            </a:r>
            <a:endParaRPr lang="en-US" sz="1200" dirty="0"/>
          </a:p>
          <a:p>
            <a:pPr marL="349415" indent="-349415">
              <a:buFont typeface="Arial" pitchFamily="34" charset="0"/>
              <a:buChar char="•"/>
            </a:pPr>
            <a:r>
              <a:rPr lang="en-US" sz="1200" dirty="0"/>
              <a:t>Install module from </a:t>
            </a:r>
            <a:r>
              <a:rPr lang="en-US" sz="1200" dirty="0" err="1"/>
              <a:t>npm</a:t>
            </a:r>
            <a:r>
              <a:rPr lang="en-US" sz="1200" dirty="0"/>
              <a:t> registry</a:t>
            </a:r>
          </a:p>
          <a:p>
            <a:pPr marL="349415" indent="-349415">
              <a:buFont typeface="Arial" pitchFamily="34" charset="0"/>
              <a:buChar char="•"/>
            </a:pPr>
            <a:r>
              <a:rPr lang="en-US" sz="1200" dirty="0"/>
              <a:t>Install module from Autodesk private </a:t>
            </a:r>
            <a:r>
              <a:rPr lang="en-US" sz="1200" dirty="0" err="1"/>
              <a:t>git</a:t>
            </a:r>
            <a:r>
              <a:rPr lang="en-US" sz="1200" dirty="0"/>
              <a:t> repository</a:t>
            </a:r>
          </a:p>
          <a:p>
            <a:endParaRPr lang="en-US" sz="1200" dirty="0"/>
          </a:p>
          <a:p>
            <a:r>
              <a:rPr lang="en-US" sz="1200" dirty="0"/>
              <a:t>Publish</a:t>
            </a:r>
          </a:p>
          <a:p>
            <a:pPr marL="349415" indent="-349415">
              <a:buFont typeface="Arial" pitchFamily="34" charset="0"/>
              <a:buChar char="•"/>
            </a:pPr>
            <a:r>
              <a:rPr lang="en-US" sz="1200" dirty="0" err="1"/>
              <a:t>Gitolite</a:t>
            </a:r>
            <a:endParaRPr lang="en-US" sz="1200" dirty="0"/>
          </a:p>
          <a:p>
            <a:pPr marL="349415" indent="-349415">
              <a:buFont typeface="Arial" pitchFamily="34" charset="0"/>
              <a:buChar char="•"/>
            </a:pPr>
            <a:r>
              <a:rPr lang="en-US" sz="1200" dirty="0"/>
              <a:t>Node.js Modules</a:t>
            </a:r>
          </a:p>
          <a:p>
            <a:pPr marL="349415" indent="-349415">
              <a:buFont typeface="Arial" pitchFamily="34" charset="0"/>
              <a:buChar char="•"/>
            </a:pPr>
            <a:r>
              <a:rPr lang="en-US" sz="1200" dirty="0"/>
              <a:t>Decoupling from </a:t>
            </a:r>
            <a:r>
              <a:rPr lang="en-US" sz="1200" dirty="0" err="1"/>
              <a:t>npm</a:t>
            </a:r>
            <a:r>
              <a:rPr lang="en-US" sz="1200" dirty="0"/>
              <a:t> registry and </a:t>
            </a:r>
            <a:r>
              <a:rPr lang="en-US" sz="1200" dirty="0" err="1"/>
              <a:t>git</a:t>
            </a:r>
            <a:endParaRPr lang="en-US" sz="1200" dirty="0"/>
          </a:p>
          <a:p>
            <a:pPr marL="349415" indent="-349415">
              <a:buFont typeface="Arial" pitchFamily="34" charset="0"/>
              <a:buChar char="•"/>
            </a:pPr>
            <a:endParaRPr lang="en-US" sz="1200" dirty="0"/>
          </a:p>
          <a:p>
            <a:r>
              <a:rPr lang="en-US" sz="1200" dirty="0"/>
              <a:t>Deploy</a:t>
            </a:r>
          </a:p>
          <a:p>
            <a:pPr marL="349415" indent="-349415">
              <a:buFont typeface="Arial" pitchFamily="34" charset="0"/>
              <a:buChar char="•"/>
            </a:pPr>
            <a:endParaRPr lang="en-US" sz="1200" dirty="0"/>
          </a:p>
        </p:txBody>
      </p:sp>
      <p:sp>
        <p:nvSpPr>
          <p:cNvPr id="4" name="Slide Number Placeholder 3"/>
          <p:cNvSpPr>
            <a:spLocks noGrp="1"/>
          </p:cNvSpPr>
          <p:nvPr>
            <p:ph type="sldNum" sz="quarter" idx="10"/>
          </p:nvPr>
        </p:nvSpPr>
        <p:spPr/>
        <p:txBody>
          <a:bodyPr/>
          <a:lstStyle/>
          <a:p>
            <a:fld id="{73E9330B-B1DA-214B-A229-0CB8492B91A5}" type="slidenum">
              <a:rPr lang="en-US" smtClean="0"/>
              <a:t>9</a:t>
            </a:fld>
            <a:endParaRPr lang="en-US" dirty="0"/>
          </a:p>
        </p:txBody>
      </p:sp>
    </p:spTree>
    <p:extLst>
      <p:ext uri="{BB962C8B-B14F-4D97-AF65-F5344CB8AC3E}">
        <p14:creationId xmlns:p14="http://schemas.microsoft.com/office/powerpoint/2010/main" val="29688691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2426764"/>
            <a:ext cx="16257588" cy="4088336"/>
          </a:xfrm>
          <a:prstGeom prst="rect">
            <a:avLst/>
          </a:prstGeom>
          <a:gradFill>
            <a:gsLst>
              <a:gs pos="25000">
                <a:schemeClr val="bg1">
                  <a:alpha val="92000"/>
                </a:schemeClr>
              </a:gs>
              <a:gs pos="100000">
                <a:schemeClr val="bg1">
                  <a:alpha val="5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 Placeholder 2"/>
          <p:cNvSpPr>
            <a:spLocks noGrp="1"/>
          </p:cNvSpPr>
          <p:nvPr>
            <p:ph type="body" sz="quarter" idx="10" hasCustomPrompt="1"/>
          </p:nvPr>
        </p:nvSpPr>
        <p:spPr>
          <a:xfrm>
            <a:off x="812880" y="3243122"/>
            <a:ext cx="9596241" cy="1606783"/>
          </a:xfrm>
          <a:prstGeom prst="rect">
            <a:avLst/>
          </a:prstGeom>
        </p:spPr>
        <p:txBody>
          <a:bodyPr lIns="0" tIns="0" rIns="0" bIns="0">
            <a:noAutofit/>
          </a:bodyPr>
          <a:lstStyle>
            <a:lvl1pPr marL="0" indent="0">
              <a:spcBef>
                <a:spcPts val="0"/>
              </a:spcBef>
              <a:buNone/>
              <a:defRPr sz="4800" b="1" baseline="0">
                <a:solidFill>
                  <a:srgbClr val="0696D7"/>
                </a:solidFill>
                <a:latin typeface="Arial"/>
                <a:cs typeface="Arial"/>
              </a:defRPr>
            </a:lvl1pPr>
          </a:lstStyle>
          <a:p>
            <a:r>
              <a:rPr lang="en-US" sz="4500" dirty="0" smtClean="0"/>
              <a:t>Main title can extend over one or two lines</a:t>
            </a:r>
            <a:endParaRPr lang="en-US" sz="4500" dirty="0"/>
          </a:p>
        </p:txBody>
      </p:sp>
      <p:sp>
        <p:nvSpPr>
          <p:cNvPr id="5" name="Text Placeholder 4"/>
          <p:cNvSpPr>
            <a:spLocks noGrp="1"/>
          </p:cNvSpPr>
          <p:nvPr>
            <p:ph type="body" sz="quarter" idx="12" hasCustomPrompt="1"/>
          </p:nvPr>
        </p:nvSpPr>
        <p:spPr>
          <a:xfrm>
            <a:off x="812884" y="5159375"/>
            <a:ext cx="9596237" cy="516340"/>
          </a:xfrm>
          <a:prstGeom prst="rect">
            <a:avLst/>
          </a:prstGeom>
        </p:spPr>
        <p:txBody>
          <a:bodyPr lIns="0" tIns="0" rIns="0" bIns="0">
            <a:noAutofit/>
          </a:bodyPr>
          <a:lstStyle>
            <a:lvl1pPr marL="0" indent="0">
              <a:spcBef>
                <a:spcPts val="0"/>
              </a:spcBef>
              <a:buNone/>
              <a:defRPr sz="3200" b="0" baseline="0">
                <a:solidFill>
                  <a:srgbClr val="000000"/>
                </a:solidFill>
                <a:latin typeface="Arial"/>
                <a:cs typeface="Arial"/>
              </a:defRPr>
            </a:lvl1pPr>
          </a:lstStyle>
          <a:p>
            <a:pPr lvl="0"/>
            <a:r>
              <a:rPr lang="en-US" dirty="0" smtClean="0"/>
              <a:t>Presenter Name</a:t>
            </a:r>
          </a:p>
        </p:txBody>
      </p:sp>
      <p:sp>
        <p:nvSpPr>
          <p:cNvPr id="6" name="Text Placeholder 15"/>
          <p:cNvSpPr>
            <a:spLocks noGrp="1"/>
          </p:cNvSpPr>
          <p:nvPr>
            <p:ph type="body" sz="quarter" idx="13" hasCustomPrompt="1"/>
          </p:nvPr>
        </p:nvSpPr>
        <p:spPr>
          <a:xfrm>
            <a:off x="812880" y="5675715"/>
            <a:ext cx="9596241" cy="420285"/>
          </a:xfrm>
          <a:prstGeom prst="rect">
            <a:avLst/>
          </a:prstGeom>
        </p:spPr>
        <p:txBody>
          <a:bodyPr lIns="0" tIns="0" rIns="0" bIns="0">
            <a:noAutofit/>
          </a:bodyPr>
          <a:lstStyle>
            <a:lvl1pPr marL="0" indent="0">
              <a:spcBef>
                <a:spcPts val="0"/>
              </a:spcBef>
              <a:buNone/>
              <a:defRPr sz="2400" b="0" baseline="0">
                <a:solidFill>
                  <a:srgbClr val="000000"/>
                </a:solidFill>
                <a:latin typeface="Arial"/>
                <a:cs typeface="Arial"/>
              </a:defRPr>
            </a:lvl1pPr>
          </a:lstStyle>
          <a:p>
            <a:pPr lvl="0"/>
            <a:r>
              <a:rPr lang="en-US" dirty="0" smtClean="0"/>
              <a:t>Presenter Title</a:t>
            </a:r>
            <a:endParaRPr lang="en-US" dirty="0"/>
          </a:p>
        </p:txBody>
      </p:sp>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9235" y="2780856"/>
            <a:ext cx="4792723" cy="228600"/>
          </a:xfrm>
          <a:prstGeom prst="rect">
            <a:avLst/>
          </a:prstGeom>
        </p:spPr>
      </p:pic>
    </p:spTree>
    <p:extLst>
      <p:ext uri="{BB962C8B-B14F-4D97-AF65-F5344CB8AC3E}">
        <p14:creationId xmlns:p14="http://schemas.microsoft.com/office/powerpoint/2010/main" val="3034049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Chapter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89" y="2871264"/>
            <a:ext cx="16255999" cy="3162300"/>
          </a:xfrm>
          <a:prstGeom prst="rect">
            <a:avLst/>
          </a:prstGeom>
          <a:gradFill flip="none" rotWithShape="1">
            <a:gsLst>
              <a:gs pos="70000">
                <a:schemeClr val="bg2">
                  <a:alpha val="88000"/>
                </a:schemeClr>
              </a:gs>
              <a:gs pos="100000">
                <a:schemeClr val="bg2">
                  <a:alpha val="50000"/>
                </a:schemeClr>
              </a:gs>
            </a:gsLst>
            <a:lin ang="0" scaled="1"/>
            <a:tileRect/>
          </a:gradFill>
        </p:spPr>
        <p:txBody>
          <a:bodyPr vert="horz" lIns="0" tIns="0" rIns="0" bIns="0" anchor="ctr" anchorCtr="0"/>
          <a:lstStyle>
            <a:lvl1pPr marL="822960" algn="l">
              <a:defRPr sz="6000" baseline="0">
                <a:solidFill>
                  <a:srgbClr val="0696D7"/>
                </a:solidFill>
                <a:latin typeface="Arial"/>
                <a:cs typeface="Arial"/>
              </a:defRPr>
            </a:lvl1pPr>
          </a:lstStyle>
          <a:p>
            <a:r>
              <a:rPr lang="en-US" dirty="0" smtClean="0"/>
              <a:t>Section/chapter title slide</a:t>
            </a:r>
            <a:endParaRPr lang="en-US" dirty="0"/>
          </a:p>
        </p:txBody>
      </p:sp>
      <p:sp>
        <p:nvSpPr>
          <p:cNvPr id="6" name="Text Placeholder 9"/>
          <p:cNvSpPr>
            <a:spLocks noGrp="1"/>
          </p:cNvSpPr>
          <p:nvPr>
            <p:ph type="body" sz="quarter" idx="11"/>
          </p:nvPr>
        </p:nvSpPr>
        <p:spPr>
          <a:xfrm>
            <a:off x="131709" y="8011208"/>
            <a:ext cx="15955485" cy="464783"/>
          </a:xfrm>
          <a:prstGeom prst="rect">
            <a:avLst/>
          </a:prstGeom>
        </p:spPr>
        <p:txBody>
          <a:bodyPr vert="horz" lIns="0" tIns="0" rIns="0" bIns="0" anchor="b" anchorCtr="0"/>
          <a:lstStyle>
            <a:lvl1pPr marL="0" indent="0">
              <a:buNone/>
              <a:defRPr lang="en-US" sz="1100" smtClean="0">
                <a:solidFill>
                  <a:schemeClr val="bg1"/>
                </a:solidFill>
                <a:latin typeface="Arial"/>
                <a:cs typeface="Arial"/>
              </a:defRPr>
            </a:lvl1pPr>
          </a:lstStyle>
          <a:p>
            <a:pPr lvl="0"/>
            <a:r>
              <a:rPr lang="en-US" dirty="0" smtClean="0"/>
              <a:t>Click to edit Master text styles</a:t>
            </a:r>
          </a:p>
        </p:txBody>
      </p:sp>
    </p:spTree>
    <p:extLst>
      <p:ext uri="{BB962C8B-B14F-4D97-AF65-F5344CB8AC3E}">
        <p14:creationId xmlns:p14="http://schemas.microsoft.com/office/powerpoint/2010/main" val="123832475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1 column)">
    <p:spTree>
      <p:nvGrpSpPr>
        <p:cNvPr id="1" name=""/>
        <p:cNvGrpSpPr/>
        <p:nvPr/>
      </p:nvGrpSpPr>
      <p:grpSpPr>
        <a:xfrm>
          <a:off x="0" y="0"/>
          <a:ext cx="0" cy="0"/>
          <a:chOff x="0" y="0"/>
          <a:chExt cx="0" cy="0"/>
        </a:xfrm>
      </p:grpSpPr>
      <p:sp>
        <p:nvSpPr>
          <p:cNvPr id="4" name="Content Placeholder 2"/>
          <p:cNvSpPr>
            <a:spLocks noGrp="1"/>
          </p:cNvSpPr>
          <p:nvPr>
            <p:ph idx="1"/>
          </p:nvPr>
        </p:nvSpPr>
        <p:spPr>
          <a:xfrm>
            <a:off x="812880" y="1890186"/>
            <a:ext cx="14631908" cy="6356376"/>
          </a:xfrm>
          <a:prstGeom prst="rect">
            <a:avLst/>
          </a:prstGeom>
        </p:spPr>
        <p:txBody>
          <a:bodyPr lIns="0" tIns="0" rIns="0" bIns="0">
            <a:noAutofit/>
          </a:bodyPr>
          <a:lstStyle>
            <a:lvl1pPr marL="609608" indent="-502920">
              <a:buClr>
                <a:srgbClr val="0696D7"/>
              </a:buClr>
              <a:buSzPct val="100000"/>
              <a:buFont typeface="Wingdings" charset="2"/>
              <a:buChar char="§"/>
              <a:defRPr sz="4500" b="0">
                <a:latin typeface="Arial"/>
                <a:cs typeface="Arial"/>
              </a:defRPr>
            </a:lvl1pPr>
            <a:lvl2pPr marL="1320817" indent="-457200">
              <a:buClr>
                <a:srgbClr val="0696D7"/>
              </a:buClr>
              <a:buSzPct val="100000"/>
              <a:buFont typeface="Wingdings" charset="2"/>
              <a:buChar char="§"/>
              <a:defRPr sz="3600" b="0">
                <a:solidFill>
                  <a:schemeClr val="tx1"/>
                </a:solidFill>
                <a:latin typeface="Arial"/>
                <a:cs typeface="Arial"/>
              </a:defRPr>
            </a:lvl2pPr>
            <a:lvl3pPr marL="2032025" indent="-411480">
              <a:buClr>
                <a:srgbClr val="0696D7"/>
              </a:buClr>
              <a:buSzPct val="100000"/>
              <a:buFont typeface="Wingdings" charset="2"/>
              <a:buChar char="§"/>
              <a:defRPr sz="3200" b="0">
                <a:latin typeface="Arial"/>
                <a:cs typeface="Arial"/>
              </a:defRPr>
            </a:lvl3pPr>
            <a:lvl4pPr marL="2844836" indent="-365760">
              <a:buClr>
                <a:srgbClr val="0696D7"/>
              </a:buClr>
              <a:buSzPct val="100000"/>
              <a:buFont typeface="Wingdings" charset="2"/>
              <a:buChar char="§"/>
              <a:defRPr sz="2700" b="0">
                <a:latin typeface="Arial"/>
                <a:cs typeface="Arial"/>
              </a:defRPr>
            </a:lvl4pPr>
            <a:lvl5pPr marL="3657646" indent="-320040">
              <a:buClr>
                <a:srgbClr val="0696D7"/>
              </a:buClr>
              <a:buSzPct val="100000"/>
              <a:buFont typeface="Wingdings" charset="2"/>
              <a:buChar char="§"/>
              <a:defRPr sz="2400" b="0">
                <a:latin typeface="Arial"/>
                <a:cs typeface="Arial"/>
              </a:defRPr>
            </a:lvl5p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itle 1"/>
          <p:cNvSpPr>
            <a:spLocks noGrp="1"/>
          </p:cNvSpPr>
          <p:nvPr>
            <p:ph type="title"/>
          </p:nvPr>
        </p:nvSpPr>
        <p:spPr>
          <a:xfrm>
            <a:off x="812880" y="366185"/>
            <a:ext cx="14631829" cy="1524000"/>
          </a:xfrm>
          <a:prstGeom prst="rect">
            <a:avLst/>
          </a:prstGeom>
        </p:spPr>
        <p:txBody>
          <a:bodyPr lIns="0" tIns="0" rIns="0" bIns="0" anchor="t" anchorCtr="0">
            <a:noAutofit/>
          </a:bodyPr>
          <a:lstStyle>
            <a:lvl1pPr algn="l">
              <a:defRPr sz="4500">
                <a:solidFill>
                  <a:srgbClr val="0696D7"/>
                </a:solidFill>
                <a:latin typeface="Arial"/>
                <a:cs typeface="Arial"/>
              </a:defRPr>
            </a:lvl1pPr>
          </a:lstStyle>
          <a:p>
            <a:r>
              <a:rPr lang="en-US" dirty="0" smtClean="0"/>
              <a:t>Click to edit Master title style</a:t>
            </a:r>
            <a:endParaRPr lang="en-US" dirty="0"/>
          </a:p>
        </p:txBody>
      </p:sp>
    </p:spTree>
    <p:extLst>
      <p:ext uri="{BB962C8B-B14F-4D97-AF65-F5344CB8AC3E}">
        <p14:creationId xmlns:p14="http://schemas.microsoft.com/office/powerpoint/2010/main" val="4089397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column)">
    <p:spTree>
      <p:nvGrpSpPr>
        <p:cNvPr id="1" name=""/>
        <p:cNvGrpSpPr/>
        <p:nvPr/>
      </p:nvGrpSpPr>
      <p:grpSpPr>
        <a:xfrm>
          <a:off x="0" y="0"/>
          <a:ext cx="0" cy="0"/>
          <a:chOff x="0" y="0"/>
          <a:chExt cx="0" cy="0"/>
        </a:xfrm>
      </p:grpSpPr>
      <p:sp>
        <p:nvSpPr>
          <p:cNvPr id="8" name="Title 1"/>
          <p:cNvSpPr>
            <a:spLocks noGrp="1"/>
          </p:cNvSpPr>
          <p:nvPr>
            <p:ph type="title"/>
          </p:nvPr>
        </p:nvSpPr>
        <p:spPr>
          <a:xfrm>
            <a:off x="812880" y="366185"/>
            <a:ext cx="14631829" cy="1524000"/>
          </a:xfrm>
          <a:prstGeom prst="rect">
            <a:avLst/>
          </a:prstGeom>
        </p:spPr>
        <p:txBody>
          <a:bodyPr lIns="0" tIns="0" rIns="0" bIns="0" anchor="t" anchorCtr="0">
            <a:noAutofit/>
          </a:bodyPr>
          <a:lstStyle>
            <a:lvl1pPr algn="l">
              <a:defRPr sz="4500">
                <a:solidFill>
                  <a:srgbClr val="0696D7"/>
                </a:solidFill>
                <a:latin typeface="Arial"/>
                <a:cs typeface="Arial"/>
              </a:defRPr>
            </a:lvl1pPr>
          </a:lstStyle>
          <a:p>
            <a:r>
              <a:rPr lang="en-US" dirty="0" smtClean="0"/>
              <a:t>Click to edit Master title style</a:t>
            </a:r>
            <a:endParaRPr lang="en-US" dirty="0"/>
          </a:p>
        </p:txBody>
      </p:sp>
      <p:sp>
        <p:nvSpPr>
          <p:cNvPr id="13" name="Content Placeholder 2"/>
          <p:cNvSpPr>
            <a:spLocks noGrp="1"/>
          </p:cNvSpPr>
          <p:nvPr>
            <p:ph idx="17"/>
          </p:nvPr>
        </p:nvSpPr>
        <p:spPr>
          <a:xfrm>
            <a:off x="812880" y="1890186"/>
            <a:ext cx="7183257" cy="6356376"/>
          </a:xfrm>
          <a:prstGeom prst="rect">
            <a:avLst/>
          </a:prstGeom>
        </p:spPr>
        <p:txBody>
          <a:bodyPr lIns="0" tIns="0" rIns="0" bIns="0">
            <a:noAutofit/>
          </a:bodyPr>
          <a:lstStyle>
            <a:lvl1pPr marL="609608" indent="-502920">
              <a:buClr>
                <a:srgbClr val="0696D7"/>
              </a:buClr>
              <a:buSzPct val="100000"/>
              <a:buFont typeface="Wingdings" charset="2"/>
              <a:buChar char="§"/>
              <a:defRPr sz="4500" b="0">
                <a:latin typeface="Arial"/>
                <a:cs typeface="Arial"/>
              </a:defRPr>
            </a:lvl1pPr>
            <a:lvl2pPr marL="1320817" indent="-457200">
              <a:buClr>
                <a:srgbClr val="0696D7"/>
              </a:buClr>
              <a:buSzPct val="100000"/>
              <a:buFont typeface="Wingdings" charset="2"/>
              <a:buChar char="§"/>
              <a:defRPr sz="3600" b="0">
                <a:solidFill>
                  <a:schemeClr val="tx1"/>
                </a:solidFill>
                <a:latin typeface="Arial"/>
                <a:cs typeface="Arial"/>
              </a:defRPr>
            </a:lvl2pPr>
            <a:lvl3pPr marL="2032025" indent="-411480">
              <a:buClr>
                <a:srgbClr val="0696D7"/>
              </a:buClr>
              <a:buSzPct val="100000"/>
              <a:buFont typeface="Wingdings" charset="2"/>
              <a:buChar char="§"/>
              <a:defRPr sz="3200" b="0">
                <a:latin typeface="Arial"/>
                <a:cs typeface="Arial"/>
              </a:defRPr>
            </a:lvl3pPr>
            <a:lvl4pPr marL="2844836" indent="-365760">
              <a:buClr>
                <a:srgbClr val="0696D7"/>
              </a:buClr>
              <a:buSzPct val="100000"/>
              <a:buFont typeface="Wingdings" charset="2"/>
              <a:buChar char="§"/>
              <a:defRPr sz="2700" b="0">
                <a:latin typeface="Arial"/>
                <a:cs typeface="Arial"/>
              </a:defRPr>
            </a:lvl4pPr>
            <a:lvl5pPr marL="3657646" indent="-320040">
              <a:buClr>
                <a:srgbClr val="0696D7"/>
              </a:buClr>
              <a:buSzPct val="100000"/>
              <a:buFont typeface="Wingdings" charset="2"/>
              <a:buChar char="§"/>
              <a:defRPr sz="2400" b="0">
                <a:latin typeface="Arial"/>
                <a:cs typeface="Arial"/>
              </a:defRPr>
            </a:lvl5p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2"/>
          <p:cNvSpPr>
            <a:spLocks noGrp="1"/>
          </p:cNvSpPr>
          <p:nvPr>
            <p:ph idx="18"/>
          </p:nvPr>
        </p:nvSpPr>
        <p:spPr>
          <a:xfrm>
            <a:off x="8261452" y="1890186"/>
            <a:ext cx="7183257" cy="6356375"/>
          </a:xfrm>
          <a:prstGeom prst="rect">
            <a:avLst/>
          </a:prstGeom>
        </p:spPr>
        <p:txBody>
          <a:bodyPr lIns="0" tIns="0" rIns="0" bIns="0">
            <a:noAutofit/>
          </a:bodyPr>
          <a:lstStyle>
            <a:lvl1pPr marL="609608" indent="-502920">
              <a:buClr>
                <a:srgbClr val="0696D7"/>
              </a:buClr>
              <a:buSzPct val="100000"/>
              <a:buFont typeface="Wingdings" charset="2"/>
              <a:buChar char="§"/>
              <a:defRPr sz="4500" b="0">
                <a:latin typeface="Arial"/>
                <a:cs typeface="Arial"/>
              </a:defRPr>
            </a:lvl1pPr>
            <a:lvl2pPr marL="1320817" indent="-457200">
              <a:buClr>
                <a:srgbClr val="0696D7"/>
              </a:buClr>
              <a:buSzPct val="100000"/>
              <a:buFont typeface="Wingdings" charset="2"/>
              <a:buChar char="§"/>
              <a:defRPr sz="3600" b="0">
                <a:solidFill>
                  <a:schemeClr val="tx1"/>
                </a:solidFill>
                <a:latin typeface="Arial"/>
                <a:cs typeface="Arial"/>
              </a:defRPr>
            </a:lvl2pPr>
            <a:lvl3pPr marL="2032025" indent="-411480">
              <a:buClr>
                <a:srgbClr val="0696D7"/>
              </a:buClr>
              <a:buSzPct val="100000"/>
              <a:buFont typeface="Wingdings" charset="2"/>
              <a:buChar char="§"/>
              <a:defRPr sz="3200" b="0">
                <a:latin typeface="Arial"/>
                <a:cs typeface="Arial"/>
              </a:defRPr>
            </a:lvl3pPr>
            <a:lvl4pPr marL="2844836" indent="-365760">
              <a:buClr>
                <a:srgbClr val="0696D7"/>
              </a:buClr>
              <a:buSzPct val="100000"/>
              <a:buFont typeface="Wingdings" charset="2"/>
              <a:buChar char="§"/>
              <a:defRPr sz="2700" b="0">
                <a:latin typeface="Arial"/>
                <a:cs typeface="Arial"/>
              </a:defRPr>
            </a:lvl4pPr>
            <a:lvl5pPr marL="3657646" indent="-320040">
              <a:buClr>
                <a:srgbClr val="0696D7"/>
              </a:buClr>
              <a:buSzPct val="100000"/>
              <a:buFont typeface="Wingdings" charset="2"/>
              <a:buChar char="§"/>
              <a:defRPr sz="2400" b="0">
                <a:latin typeface="Arial"/>
                <a:cs typeface="Arial"/>
              </a:defRPr>
            </a:lvl5p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982385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Keywor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0" y="0"/>
            <a:ext cx="16257588" cy="8246561"/>
          </a:xfrm>
          <a:prstGeom prst="rect">
            <a:avLst/>
          </a:prstGeom>
        </p:spPr>
        <p:txBody>
          <a:bodyPr lIns="0" tIns="0" rIns="0" bIns="0" anchor="ctr" anchorCtr="1">
            <a:normAutofit/>
          </a:bodyPr>
          <a:lstStyle>
            <a:lvl1pPr marL="0" indent="0" algn="ctr">
              <a:spcBef>
                <a:spcPts val="0"/>
              </a:spcBef>
              <a:buNone/>
              <a:defRPr sz="14000" b="1" i="0">
                <a:solidFill>
                  <a:srgbClr val="0696D7"/>
                </a:solidFill>
                <a:latin typeface="Arial"/>
                <a:cs typeface="Arial"/>
              </a:defRPr>
            </a:lvl1pPr>
          </a:lstStyle>
          <a:p>
            <a:pPr lvl="0"/>
            <a:r>
              <a:rPr lang="en-US" dirty="0" smtClean="0"/>
              <a:t>Keyword</a:t>
            </a:r>
          </a:p>
        </p:txBody>
      </p:sp>
    </p:spTree>
    <p:extLst>
      <p:ext uri="{BB962C8B-B14F-4D97-AF65-F5344CB8AC3E}">
        <p14:creationId xmlns:p14="http://schemas.microsoft.com/office/powerpoint/2010/main" val="46574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Text and Images">
    <p:spTree>
      <p:nvGrpSpPr>
        <p:cNvPr id="1" name=""/>
        <p:cNvGrpSpPr/>
        <p:nvPr/>
      </p:nvGrpSpPr>
      <p:grpSpPr>
        <a:xfrm>
          <a:off x="0" y="0"/>
          <a:ext cx="0" cy="0"/>
          <a:chOff x="0" y="0"/>
          <a:chExt cx="0" cy="0"/>
        </a:xfrm>
      </p:grpSpPr>
      <p:sp>
        <p:nvSpPr>
          <p:cNvPr id="9" name="Picture Placeholder 6"/>
          <p:cNvSpPr>
            <a:spLocks noGrp="1"/>
          </p:cNvSpPr>
          <p:nvPr>
            <p:ph type="pic" sz="quarter" idx="13"/>
          </p:nvPr>
        </p:nvSpPr>
        <p:spPr>
          <a:xfrm>
            <a:off x="8261373" y="1890186"/>
            <a:ext cx="7183336" cy="2880986"/>
          </a:xfrm>
          <a:prstGeom prst="rect">
            <a:avLst/>
          </a:prstGeom>
        </p:spPr>
        <p:txBody>
          <a:bodyPr vert="horz"/>
          <a:lstStyle>
            <a:lvl1pPr marL="0" indent="0">
              <a:buClr>
                <a:schemeClr val="accent4"/>
              </a:buClr>
              <a:buNone/>
              <a:defRPr>
                <a:latin typeface="Arial"/>
                <a:cs typeface="Arial"/>
              </a:defRPr>
            </a:lvl1pPr>
          </a:lstStyle>
          <a:p>
            <a:endParaRPr lang="en-US" dirty="0"/>
          </a:p>
        </p:txBody>
      </p:sp>
      <p:sp>
        <p:nvSpPr>
          <p:cNvPr id="15" name="Title 1"/>
          <p:cNvSpPr>
            <a:spLocks noGrp="1"/>
          </p:cNvSpPr>
          <p:nvPr>
            <p:ph type="title"/>
          </p:nvPr>
        </p:nvSpPr>
        <p:spPr>
          <a:xfrm>
            <a:off x="812880" y="366185"/>
            <a:ext cx="14631829" cy="1524000"/>
          </a:xfrm>
          <a:prstGeom prst="rect">
            <a:avLst/>
          </a:prstGeom>
        </p:spPr>
        <p:txBody>
          <a:bodyPr lIns="0" tIns="0" rIns="0" bIns="0" anchor="t" anchorCtr="0">
            <a:noAutofit/>
          </a:bodyPr>
          <a:lstStyle>
            <a:lvl1pPr algn="l">
              <a:defRPr sz="4500">
                <a:solidFill>
                  <a:srgbClr val="0696D7"/>
                </a:solidFill>
                <a:latin typeface="Arial"/>
                <a:cs typeface="Arial"/>
              </a:defRPr>
            </a:lvl1pPr>
          </a:lstStyle>
          <a:p>
            <a:r>
              <a:rPr lang="en-US" dirty="0" smtClean="0"/>
              <a:t>Click to edit Master title style</a:t>
            </a:r>
            <a:endParaRPr lang="en-US" dirty="0"/>
          </a:p>
        </p:txBody>
      </p:sp>
      <p:sp>
        <p:nvSpPr>
          <p:cNvPr id="17" name="Text Placeholder 16"/>
          <p:cNvSpPr>
            <a:spLocks noGrp="1"/>
          </p:cNvSpPr>
          <p:nvPr>
            <p:ph type="body" sz="quarter" idx="14" hasCustomPrompt="1"/>
          </p:nvPr>
        </p:nvSpPr>
        <p:spPr>
          <a:xfrm>
            <a:off x="8261373" y="4771172"/>
            <a:ext cx="7183336" cy="230952"/>
          </a:xfrm>
          <a:prstGeom prst="rect">
            <a:avLst/>
          </a:prstGeom>
        </p:spPr>
        <p:txBody>
          <a:bodyPr vert="horz" lIns="0" tIns="0" rIns="0" bIns="0"/>
          <a:lstStyle>
            <a:lvl1pPr marL="0" indent="0">
              <a:buNone/>
              <a:defRPr sz="1100" baseline="0">
                <a:solidFill>
                  <a:srgbClr val="595959"/>
                </a:solidFill>
                <a:latin typeface="Arial"/>
                <a:cs typeface="Arial"/>
              </a:defRPr>
            </a:lvl1pPr>
          </a:lstStyle>
          <a:p>
            <a:pPr lvl="0"/>
            <a:r>
              <a:rPr lang="en-US" dirty="0" smtClean="0"/>
              <a:t>Image credit line goes here</a:t>
            </a:r>
            <a:endParaRPr lang="en-US" dirty="0"/>
          </a:p>
        </p:txBody>
      </p:sp>
      <p:sp>
        <p:nvSpPr>
          <p:cNvPr id="12" name="Content Placeholder 2"/>
          <p:cNvSpPr>
            <a:spLocks noGrp="1"/>
          </p:cNvSpPr>
          <p:nvPr>
            <p:ph idx="17"/>
          </p:nvPr>
        </p:nvSpPr>
        <p:spPr>
          <a:xfrm>
            <a:off x="812880" y="1890186"/>
            <a:ext cx="7183257" cy="6356376"/>
          </a:xfrm>
          <a:prstGeom prst="rect">
            <a:avLst/>
          </a:prstGeom>
        </p:spPr>
        <p:txBody>
          <a:bodyPr lIns="0" tIns="0" rIns="0" bIns="0">
            <a:noAutofit/>
          </a:bodyPr>
          <a:lstStyle>
            <a:lvl1pPr marL="609608" indent="-502920">
              <a:buClr>
                <a:srgbClr val="0696D7"/>
              </a:buClr>
              <a:buSzPct val="100000"/>
              <a:buFont typeface="Wingdings" charset="2"/>
              <a:buChar char="§"/>
              <a:defRPr sz="4500" b="0">
                <a:latin typeface="Arial"/>
                <a:cs typeface="Arial"/>
              </a:defRPr>
            </a:lvl1pPr>
            <a:lvl2pPr marL="1320817" indent="-457200">
              <a:buClr>
                <a:srgbClr val="0696D7"/>
              </a:buClr>
              <a:buSzPct val="100000"/>
              <a:buFont typeface="Wingdings" charset="2"/>
              <a:buChar char="§"/>
              <a:defRPr sz="3600" b="0">
                <a:solidFill>
                  <a:schemeClr val="tx1"/>
                </a:solidFill>
                <a:latin typeface="Arial"/>
                <a:cs typeface="Arial"/>
              </a:defRPr>
            </a:lvl2pPr>
            <a:lvl3pPr marL="2032025" indent="-411480">
              <a:buClr>
                <a:srgbClr val="0696D7"/>
              </a:buClr>
              <a:buSzPct val="100000"/>
              <a:buFont typeface="Wingdings" charset="2"/>
              <a:buChar char="§"/>
              <a:defRPr sz="3200" b="0">
                <a:latin typeface="Arial"/>
                <a:cs typeface="Arial"/>
              </a:defRPr>
            </a:lvl3pPr>
            <a:lvl4pPr marL="2844836" indent="-365760">
              <a:buClr>
                <a:srgbClr val="0696D7"/>
              </a:buClr>
              <a:buSzPct val="100000"/>
              <a:buFont typeface="Wingdings" charset="2"/>
              <a:buChar char="§"/>
              <a:defRPr sz="2700" b="0">
                <a:latin typeface="Arial"/>
                <a:cs typeface="Arial"/>
              </a:defRPr>
            </a:lvl4pPr>
            <a:lvl5pPr marL="3657646" indent="-320040">
              <a:buClr>
                <a:srgbClr val="0696D7"/>
              </a:buClr>
              <a:buSzPct val="100000"/>
              <a:buFont typeface="Wingdings" charset="2"/>
              <a:buChar char="§"/>
              <a:defRPr sz="2400" b="0">
                <a:latin typeface="Arial"/>
                <a:cs typeface="Arial"/>
              </a:defRPr>
            </a:lvl5pPr>
          </a:lstStyle>
          <a:p>
            <a:pPr lvl="0"/>
            <a:r>
              <a:rPr lang="en-US" dirty="0" smtClean="0"/>
              <a:t>Click to edit Master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Picture Placeholder 6"/>
          <p:cNvSpPr>
            <a:spLocks noGrp="1"/>
          </p:cNvSpPr>
          <p:nvPr>
            <p:ph type="pic" sz="quarter" idx="18"/>
          </p:nvPr>
        </p:nvSpPr>
        <p:spPr>
          <a:xfrm>
            <a:off x="8261373" y="5136888"/>
            <a:ext cx="7183336" cy="2880986"/>
          </a:xfrm>
          <a:prstGeom prst="rect">
            <a:avLst/>
          </a:prstGeom>
        </p:spPr>
        <p:txBody>
          <a:bodyPr vert="horz"/>
          <a:lstStyle>
            <a:lvl1pPr marL="0" indent="0">
              <a:buClr>
                <a:schemeClr val="accent4"/>
              </a:buClr>
              <a:buNone/>
              <a:defRPr>
                <a:latin typeface="Arial"/>
                <a:cs typeface="Arial"/>
              </a:defRPr>
            </a:lvl1pPr>
          </a:lstStyle>
          <a:p>
            <a:endParaRPr lang="en-US" dirty="0"/>
          </a:p>
        </p:txBody>
      </p:sp>
      <p:sp>
        <p:nvSpPr>
          <p:cNvPr id="14" name="Text Placeholder 16"/>
          <p:cNvSpPr>
            <a:spLocks noGrp="1"/>
          </p:cNvSpPr>
          <p:nvPr>
            <p:ph type="body" sz="quarter" idx="19" hasCustomPrompt="1"/>
          </p:nvPr>
        </p:nvSpPr>
        <p:spPr>
          <a:xfrm>
            <a:off x="8261373" y="8017874"/>
            <a:ext cx="7183336" cy="230952"/>
          </a:xfrm>
          <a:prstGeom prst="rect">
            <a:avLst/>
          </a:prstGeom>
        </p:spPr>
        <p:txBody>
          <a:bodyPr vert="horz" lIns="0" tIns="0" rIns="0" bIns="0"/>
          <a:lstStyle>
            <a:lvl1pPr marL="0" indent="0">
              <a:buNone/>
              <a:defRPr sz="1100" baseline="0">
                <a:solidFill>
                  <a:srgbClr val="595959"/>
                </a:solidFill>
                <a:latin typeface="Arial"/>
                <a:cs typeface="Arial"/>
              </a:defRPr>
            </a:lvl1pPr>
          </a:lstStyle>
          <a:p>
            <a:pPr lvl="0"/>
            <a:r>
              <a:rPr lang="en-US" dirty="0" smtClean="0"/>
              <a:t>Image credit line goes here</a:t>
            </a:r>
            <a:endParaRPr lang="en-US" dirty="0"/>
          </a:p>
        </p:txBody>
      </p:sp>
    </p:spTree>
    <p:extLst>
      <p:ext uri="{BB962C8B-B14F-4D97-AF65-F5344CB8AC3E}">
        <p14:creationId xmlns:p14="http://schemas.microsoft.com/office/powerpoint/2010/main" val="4249235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6951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2.xml"/><Relationship Id="rId1" Type="http://schemas.openxmlformats.org/officeDocument/2006/relationships/slideLayout" Target="../slideLayouts/slideLayout7.xml"/><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8"/>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8613648"/>
            <a:ext cx="16256000" cy="530352"/>
          </a:xfrm>
          <a:prstGeom prst="rect">
            <a:avLst/>
          </a:prstGeom>
          <a:solidFill>
            <a:schemeClr val="bg1">
              <a:alpha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6"/>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177800" y="8786813"/>
            <a:ext cx="3414459" cy="155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4576256" y="8746599"/>
            <a:ext cx="1536195" cy="256032"/>
          </a:xfrm>
          <a:prstGeom prst="rect">
            <a:avLst/>
          </a:prstGeom>
        </p:spPr>
      </p:pic>
    </p:spTree>
    <p:extLst>
      <p:ext uri="{BB962C8B-B14F-4D97-AF65-F5344CB8AC3E}">
        <p14:creationId xmlns:p14="http://schemas.microsoft.com/office/powerpoint/2010/main" val="4205124512"/>
      </p:ext>
    </p:extLst>
  </p:cSld>
  <p:clrMap bg1="lt1" tx1="dk1" bg2="lt2" tx2="dk2" accent1="accent1" accent2="accent2" accent3="accent3" accent4="accent4" accent5="accent5" accent6="accent6" hlink="hlink" folHlink="folHlink"/>
  <p:sldLayoutIdLst>
    <p:sldLayoutId id="2147483666" r:id="rId1"/>
    <p:sldLayoutId id="2147483665" r:id="rId2"/>
    <p:sldLayoutId id="2147483664" r:id="rId3"/>
    <p:sldLayoutId id="2147483653" r:id="rId4"/>
    <p:sldLayoutId id="2147483649" r:id="rId5"/>
    <p:sldLayoutId id="2147483662" r:id="rId6"/>
  </p:sldLayoutIdLst>
  <p:timing>
    <p:tnLst>
      <p:par>
        <p:cTn id="1" dur="indefinite" restart="never" nodeType="tmRoot"/>
      </p:par>
    </p:tnLst>
  </p:timing>
  <p:hf sldNum="0" hdr="0" dt="0"/>
  <p:txStyles>
    <p:titleStyle>
      <a:lvl1pPr algn="l" defTabSz="812810" rtl="0" eaLnBrk="1" latinLnBrk="0" hangingPunct="1">
        <a:spcBef>
          <a:spcPct val="0"/>
        </a:spcBef>
        <a:buNone/>
        <a:defRPr sz="4500" b="1" i="0" kern="1200" baseline="0">
          <a:solidFill>
            <a:srgbClr val="1B58A8"/>
          </a:solidFill>
          <a:latin typeface="Frutiger Next LT W1G"/>
          <a:ea typeface="+mj-ea"/>
          <a:cs typeface="Frutiger Next LT W1G"/>
        </a:defRPr>
      </a:lvl1pPr>
    </p:titleStyle>
    <p:bodyStyle>
      <a:lvl1pPr marL="685800" indent="-685800" algn="l" defTabSz="812810" rtl="0" eaLnBrk="1" latinLnBrk="0" hangingPunct="1">
        <a:spcBef>
          <a:spcPts val="0"/>
        </a:spcBef>
        <a:buFont typeface="Wingdings" charset="2"/>
        <a:buChar char="§"/>
        <a:defRPr sz="4500" b="0" i="0" kern="1200" baseline="0">
          <a:solidFill>
            <a:schemeClr val="tx1"/>
          </a:solidFill>
          <a:latin typeface="Frutiger Next LT W1G"/>
          <a:ea typeface="+mn-ea"/>
          <a:cs typeface="Frutiger Next LT W1G"/>
        </a:defRPr>
      </a:lvl1pPr>
      <a:lvl2pPr marL="1320817" indent="-508006" algn="l" defTabSz="812810" rtl="0" eaLnBrk="1" latinLnBrk="0" hangingPunct="1">
        <a:spcBef>
          <a:spcPct val="20000"/>
        </a:spcBef>
        <a:buFont typeface="Wingdings" charset="2"/>
        <a:buChar char="§"/>
        <a:defRPr sz="3600" b="0" i="0" kern="1200">
          <a:solidFill>
            <a:schemeClr val="tx1"/>
          </a:solidFill>
          <a:latin typeface="Frutiger Next LT W1G"/>
          <a:ea typeface="+mn-ea"/>
          <a:cs typeface="Frutiger Next LT W1G"/>
        </a:defRPr>
      </a:lvl2pPr>
      <a:lvl3pPr marL="2032025" indent="-406405" algn="l" defTabSz="812810" rtl="0" eaLnBrk="1" latinLnBrk="0" hangingPunct="1">
        <a:spcBef>
          <a:spcPct val="20000"/>
        </a:spcBef>
        <a:buFont typeface="Wingdings" charset="2"/>
        <a:buChar char="§"/>
        <a:defRPr sz="3200" b="0" i="0" kern="1200">
          <a:solidFill>
            <a:schemeClr val="tx1"/>
          </a:solidFill>
          <a:latin typeface="Frutiger Next LT W1G"/>
          <a:ea typeface="+mn-ea"/>
          <a:cs typeface="Frutiger Next LT W1G"/>
        </a:defRPr>
      </a:lvl3pPr>
      <a:lvl4pPr marL="2844836" indent="-406405" algn="l" defTabSz="812810" rtl="0" eaLnBrk="1" latinLnBrk="0" hangingPunct="1">
        <a:spcBef>
          <a:spcPct val="20000"/>
        </a:spcBef>
        <a:buFont typeface="Wingdings" charset="2"/>
        <a:buChar char="§"/>
        <a:defRPr sz="2700" b="0" i="0" kern="1200">
          <a:solidFill>
            <a:schemeClr val="tx1"/>
          </a:solidFill>
          <a:latin typeface="Frutiger Next LT W1G"/>
          <a:ea typeface="+mn-ea"/>
          <a:cs typeface="Frutiger Next LT W1G"/>
        </a:defRPr>
      </a:lvl4pPr>
      <a:lvl5pPr marL="3657646" indent="-406405" algn="l" defTabSz="812810" rtl="0" eaLnBrk="1" latinLnBrk="0" hangingPunct="1">
        <a:spcBef>
          <a:spcPct val="20000"/>
        </a:spcBef>
        <a:buFont typeface="Wingdings" charset="2"/>
        <a:buChar char="§"/>
        <a:defRPr sz="2400" b="0" i="0" kern="1200">
          <a:solidFill>
            <a:schemeClr val="tx1"/>
          </a:solidFill>
          <a:latin typeface="Frutiger Next LT W1G"/>
          <a:ea typeface="+mn-ea"/>
          <a:cs typeface="Frutiger Next LT W1G"/>
        </a:defRPr>
      </a:lvl5pPr>
      <a:lvl6pPr marL="4470456" indent="-406405" algn="l" defTabSz="812810" rtl="0" eaLnBrk="1" latinLnBrk="0" hangingPunct="1">
        <a:spcBef>
          <a:spcPct val="20000"/>
        </a:spcBef>
        <a:buFont typeface="Arial"/>
        <a:buChar char="•"/>
        <a:defRPr sz="3600" kern="1200">
          <a:solidFill>
            <a:schemeClr val="tx1"/>
          </a:solidFill>
          <a:latin typeface="+mn-lt"/>
          <a:ea typeface="+mn-ea"/>
          <a:cs typeface="+mn-cs"/>
        </a:defRPr>
      </a:lvl6pPr>
      <a:lvl7pPr marL="5283266" indent="-406405" algn="l" defTabSz="812810" rtl="0" eaLnBrk="1" latinLnBrk="0" hangingPunct="1">
        <a:spcBef>
          <a:spcPct val="20000"/>
        </a:spcBef>
        <a:buFont typeface="Arial"/>
        <a:buChar char="•"/>
        <a:defRPr sz="3600" kern="1200">
          <a:solidFill>
            <a:schemeClr val="tx1"/>
          </a:solidFill>
          <a:latin typeface="+mn-lt"/>
          <a:ea typeface="+mn-ea"/>
          <a:cs typeface="+mn-cs"/>
        </a:defRPr>
      </a:lvl7pPr>
      <a:lvl8pPr marL="6096076" indent="-406405" algn="l" defTabSz="812810" rtl="0" eaLnBrk="1" latinLnBrk="0" hangingPunct="1">
        <a:spcBef>
          <a:spcPct val="20000"/>
        </a:spcBef>
        <a:buFont typeface="Arial"/>
        <a:buChar char="•"/>
        <a:defRPr sz="3600" kern="1200">
          <a:solidFill>
            <a:schemeClr val="tx1"/>
          </a:solidFill>
          <a:latin typeface="+mn-lt"/>
          <a:ea typeface="+mn-ea"/>
          <a:cs typeface="+mn-cs"/>
        </a:defRPr>
      </a:lvl8pPr>
      <a:lvl9pPr marL="6908886" indent="-406405" algn="l" defTabSz="812810" rtl="0" eaLnBrk="1" latinLnBrk="0" hangingPunct="1">
        <a:spcBef>
          <a:spcPct val="20000"/>
        </a:spcBef>
        <a:buFont typeface="Arial"/>
        <a:buChar char="•"/>
        <a:defRPr sz="3600" kern="1200">
          <a:solidFill>
            <a:schemeClr val="tx1"/>
          </a:solidFill>
          <a:latin typeface="+mn-lt"/>
          <a:ea typeface="+mn-ea"/>
          <a:cs typeface="+mn-cs"/>
        </a:defRPr>
      </a:lvl9pPr>
    </p:bodyStyle>
    <p:otherStyle>
      <a:defPPr>
        <a:defRPr lang="en-US"/>
      </a:defPPr>
      <a:lvl1pPr marL="0" algn="l" defTabSz="812810" rtl="0" eaLnBrk="1" latinLnBrk="0" hangingPunct="1">
        <a:defRPr sz="3200" kern="1200">
          <a:solidFill>
            <a:schemeClr val="tx1"/>
          </a:solidFill>
          <a:latin typeface="+mn-lt"/>
          <a:ea typeface="+mn-ea"/>
          <a:cs typeface="+mn-cs"/>
        </a:defRPr>
      </a:lvl1pPr>
      <a:lvl2pPr marL="812810" algn="l" defTabSz="812810" rtl="0" eaLnBrk="1" latinLnBrk="0" hangingPunct="1">
        <a:defRPr sz="3200" kern="1200">
          <a:solidFill>
            <a:schemeClr val="tx1"/>
          </a:solidFill>
          <a:latin typeface="+mn-lt"/>
          <a:ea typeface="+mn-ea"/>
          <a:cs typeface="+mn-cs"/>
        </a:defRPr>
      </a:lvl2pPr>
      <a:lvl3pPr marL="1625620" algn="l" defTabSz="812810" rtl="0" eaLnBrk="1" latinLnBrk="0" hangingPunct="1">
        <a:defRPr sz="3200" kern="1200">
          <a:solidFill>
            <a:schemeClr val="tx1"/>
          </a:solidFill>
          <a:latin typeface="+mn-lt"/>
          <a:ea typeface="+mn-ea"/>
          <a:cs typeface="+mn-cs"/>
        </a:defRPr>
      </a:lvl3pPr>
      <a:lvl4pPr marL="2438430" algn="l" defTabSz="812810" rtl="0" eaLnBrk="1" latinLnBrk="0" hangingPunct="1">
        <a:defRPr sz="3200" kern="1200">
          <a:solidFill>
            <a:schemeClr val="tx1"/>
          </a:solidFill>
          <a:latin typeface="+mn-lt"/>
          <a:ea typeface="+mn-ea"/>
          <a:cs typeface="+mn-cs"/>
        </a:defRPr>
      </a:lvl4pPr>
      <a:lvl5pPr marL="3251241" algn="l" defTabSz="812810" rtl="0" eaLnBrk="1" latinLnBrk="0" hangingPunct="1">
        <a:defRPr sz="3200" kern="1200">
          <a:solidFill>
            <a:schemeClr val="tx1"/>
          </a:solidFill>
          <a:latin typeface="+mn-lt"/>
          <a:ea typeface="+mn-ea"/>
          <a:cs typeface="+mn-cs"/>
        </a:defRPr>
      </a:lvl5pPr>
      <a:lvl6pPr marL="4064051" algn="l" defTabSz="812810" rtl="0" eaLnBrk="1" latinLnBrk="0" hangingPunct="1">
        <a:defRPr sz="3200" kern="1200">
          <a:solidFill>
            <a:schemeClr val="tx1"/>
          </a:solidFill>
          <a:latin typeface="+mn-lt"/>
          <a:ea typeface="+mn-ea"/>
          <a:cs typeface="+mn-cs"/>
        </a:defRPr>
      </a:lvl6pPr>
      <a:lvl7pPr marL="4876861" algn="l" defTabSz="812810" rtl="0" eaLnBrk="1" latinLnBrk="0" hangingPunct="1">
        <a:defRPr sz="3200" kern="1200">
          <a:solidFill>
            <a:schemeClr val="tx1"/>
          </a:solidFill>
          <a:latin typeface="+mn-lt"/>
          <a:ea typeface="+mn-ea"/>
          <a:cs typeface="+mn-cs"/>
        </a:defRPr>
      </a:lvl7pPr>
      <a:lvl8pPr marL="5689671" algn="l" defTabSz="812810" rtl="0" eaLnBrk="1" latinLnBrk="0" hangingPunct="1">
        <a:defRPr sz="3200" kern="1200">
          <a:solidFill>
            <a:schemeClr val="tx1"/>
          </a:solidFill>
          <a:latin typeface="+mn-lt"/>
          <a:ea typeface="+mn-ea"/>
          <a:cs typeface="+mn-cs"/>
        </a:defRPr>
      </a:lvl8pPr>
      <a:lvl9pPr marL="6502481" algn="l" defTabSz="812810" rtl="0" eaLnBrk="1" latinLnBrk="0" hangingPunct="1">
        <a:defRPr sz="32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 name="Text Placeholder 2"/>
          <p:cNvSpPr txBox="1">
            <a:spLocks/>
          </p:cNvSpPr>
          <p:nvPr userDrawn="1"/>
        </p:nvSpPr>
        <p:spPr>
          <a:xfrm>
            <a:off x="194394" y="8063860"/>
            <a:ext cx="15866819" cy="937312"/>
          </a:xfrm>
          <a:prstGeom prst="rect">
            <a:avLst/>
          </a:prstGeom>
        </p:spPr>
        <p:txBody>
          <a:bodyPr lIns="0" tIns="0" rIns="0" bIns="0" anchor="b"/>
          <a:lstStyle>
            <a:lvl1pPr marL="0" indent="0" algn="l" defTabSz="457200" rtl="0" eaLnBrk="1" latinLnBrk="0" hangingPunct="1">
              <a:spcBef>
                <a:spcPct val="20000"/>
              </a:spcBef>
              <a:buFont typeface="Arial"/>
              <a:buNone/>
              <a:defRPr sz="1100" kern="0" spc="-10">
                <a:solidFill>
                  <a:srgbClr val="595959"/>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fontAlgn="auto">
              <a:spcAft>
                <a:spcPts val="0"/>
              </a:spcAft>
              <a:defRPr/>
            </a:pPr>
            <a:r>
              <a:rPr lang="en-US" dirty="0" smtClean="0">
                <a:latin typeface="Arial"/>
                <a:cs typeface="Arial"/>
              </a:rPr>
              <a:t>Autodesk is a registered trademark of Autodesk, Inc., and/or its subsidiaries and/or affiliates in the USA and/or other countries. All other brand names, product names, or trademarks belong to their respective holders. Autodesk reserves the right to alter product and services offerings, and specifications and pricing at any time without notice, and is not responsible for typographical or graphical errors that may appear in this document. </a:t>
            </a:r>
            <a:r>
              <a:rPr lang="en-US" dirty="0" smtClean="0">
                <a:solidFill>
                  <a:schemeClr val="tx1">
                    <a:lumMod val="65000"/>
                    <a:lumOff val="35000"/>
                  </a:schemeClr>
                </a:solidFill>
                <a:latin typeface="Arial"/>
                <a:cs typeface="Arial"/>
              </a:rPr>
              <a:t>© 2014 Autodesk, Inc. All rights reserved.</a:t>
            </a:r>
          </a:p>
        </p:txBody>
      </p:sp>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02000" y="3525026"/>
            <a:ext cx="9610344" cy="1643874"/>
          </a:xfrm>
          <a:prstGeom prst="rect">
            <a:avLst/>
          </a:prstGeom>
        </p:spPr>
      </p:pic>
    </p:spTree>
    <p:extLst>
      <p:ext uri="{BB962C8B-B14F-4D97-AF65-F5344CB8AC3E}">
        <p14:creationId xmlns:p14="http://schemas.microsoft.com/office/powerpoint/2010/main" val="2150500585"/>
      </p:ext>
    </p:extLst>
  </p:cSld>
  <p:clrMap bg1="lt1" tx1="dk1" bg2="lt2" tx2="dk2" accent1="accent1" accent2="accent2" accent3="accent3" accent4="accent4" accent5="accent5" accent6="accent6" hlink="hlink" folHlink="folHlink"/>
  <p:sldLayoutIdLst>
    <p:sldLayoutId id="2147483668" r:id="rId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20.emf"/><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22.emf"/><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3.emf"/><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4.emf"/><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25.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26.jpe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1.emf"/><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7.emf"/><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28.jpe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29.jpe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31.emf"/><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2.emf"/><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3.emf"/><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4.emf"/><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7.emf"/><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Supersize Node.js –</a:t>
            </a:r>
          </a:p>
          <a:p>
            <a:r>
              <a:rPr lang="en-US" dirty="0" smtClean="0"/>
              <a:t>M&amp;E Cloud Service Journey</a:t>
            </a:r>
            <a:endParaRPr lang="en-US" dirty="0"/>
          </a:p>
        </p:txBody>
      </p:sp>
      <p:sp>
        <p:nvSpPr>
          <p:cNvPr id="3" name="Text Placeholder 2"/>
          <p:cNvSpPr>
            <a:spLocks noGrp="1"/>
          </p:cNvSpPr>
          <p:nvPr>
            <p:ph type="body" sz="quarter" idx="12"/>
          </p:nvPr>
        </p:nvSpPr>
        <p:spPr/>
        <p:txBody>
          <a:bodyPr/>
          <a:lstStyle/>
          <a:p>
            <a:r>
              <a:rPr lang="en-US" dirty="0" smtClean="0"/>
              <a:t>Guillaume Brossard</a:t>
            </a:r>
            <a:endParaRPr lang="en-US" dirty="0"/>
          </a:p>
        </p:txBody>
      </p:sp>
      <p:sp>
        <p:nvSpPr>
          <p:cNvPr id="4" name="Text Placeholder 3"/>
          <p:cNvSpPr>
            <a:spLocks noGrp="1"/>
          </p:cNvSpPr>
          <p:nvPr>
            <p:ph type="body" sz="quarter" idx="13"/>
          </p:nvPr>
        </p:nvSpPr>
        <p:spPr/>
        <p:txBody>
          <a:bodyPr/>
          <a:lstStyle/>
          <a:p>
            <a:r>
              <a:rPr lang="en-US" dirty="0" smtClean="0"/>
              <a:t>Sr. Engineer – M&amp;E Cloud Services</a:t>
            </a:r>
            <a:endParaRPr lang="en-US" dirty="0"/>
          </a:p>
        </p:txBody>
      </p:sp>
      <p:sp>
        <p:nvSpPr>
          <p:cNvPr id="5" name="Text Placeholder 2"/>
          <p:cNvSpPr txBox="1">
            <a:spLocks/>
          </p:cNvSpPr>
          <p:nvPr/>
        </p:nvSpPr>
        <p:spPr>
          <a:xfrm>
            <a:off x="6351200" y="5165620"/>
            <a:ext cx="9596237" cy="516340"/>
          </a:xfrm>
          <a:prstGeom prst="rect">
            <a:avLst/>
          </a:prstGeom>
        </p:spPr>
        <p:txBody>
          <a:bodyPr lIns="0" tIns="0" rIns="0" bIns="0">
            <a:noAutofit/>
          </a:bodyPr>
          <a:lstStyle>
            <a:lvl1pPr marL="0" indent="0" algn="l" defTabSz="812810" rtl="0" eaLnBrk="1" latinLnBrk="0" hangingPunct="1">
              <a:spcBef>
                <a:spcPts val="0"/>
              </a:spcBef>
              <a:buFont typeface="Wingdings" charset="2"/>
              <a:buNone/>
              <a:defRPr sz="3200" b="0" i="0" kern="1200" baseline="0">
                <a:solidFill>
                  <a:srgbClr val="000000"/>
                </a:solidFill>
                <a:latin typeface="Arial"/>
                <a:ea typeface="+mn-ea"/>
                <a:cs typeface="Arial"/>
              </a:defRPr>
            </a:lvl1pPr>
            <a:lvl2pPr marL="1320817" indent="-508006" algn="l" defTabSz="812810" rtl="0" eaLnBrk="1" latinLnBrk="0" hangingPunct="1">
              <a:spcBef>
                <a:spcPct val="20000"/>
              </a:spcBef>
              <a:buFont typeface="Wingdings" charset="2"/>
              <a:buChar char="§"/>
              <a:defRPr sz="3600" b="0" i="0" kern="1200">
                <a:solidFill>
                  <a:schemeClr val="tx1"/>
                </a:solidFill>
                <a:latin typeface="Frutiger Next LT W1G"/>
                <a:ea typeface="+mn-ea"/>
                <a:cs typeface="Frutiger Next LT W1G"/>
              </a:defRPr>
            </a:lvl2pPr>
            <a:lvl3pPr marL="2032025" indent="-406405" algn="l" defTabSz="812810" rtl="0" eaLnBrk="1" latinLnBrk="0" hangingPunct="1">
              <a:spcBef>
                <a:spcPct val="20000"/>
              </a:spcBef>
              <a:buFont typeface="Wingdings" charset="2"/>
              <a:buChar char="§"/>
              <a:defRPr sz="3200" b="0" i="0" kern="1200">
                <a:solidFill>
                  <a:schemeClr val="tx1"/>
                </a:solidFill>
                <a:latin typeface="Frutiger Next LT W1G"/>
                <a:ea typeface="+mn-ea"/>
                <a:cs typeface="Frutiger Next LT W1G"/>
              </a:defRPr>
            </a:lvl3pPr>
            <a:lvl4pPr marL="2844836" indent="-406405" algn="l" defTabSz="812810" rtl="0" eaLnBrk="1" latinLnBrk="0" hangingPunct="1">
              <a:spcBef>
                <a:spcPct val="20000"/>
              </a:spcBef>
              <a:buFont typeface="Wingdings" charset="2"/>
              <a:buChar char="§"/>
              <a:defRPr sz="2700" b="0" i="0" kern="1200">
                <a:solidFill>
                  <a:schemeClr val="tx1"/>
                </a:solidFill>
                <a:latin typeface="Frutiger Next LT W1G"/>
                <a:ea typeface="+mn-ea"/>
                <a:cs typeface="Frutiger Next LT W1G"/>
              </a:defRPr>
            </a:lvl4pPr>
            <a:lvl5pPr marL="3657646" indent="-406405" algn="l" defTabSz="812810" rtl="0" eaLnBrk="1" latinLnBrk="0" hangingPunct="1">
              <a:spcBef>
                <a:spcPct val="20000"/>
              </a:spcBef>
              <a:buFont typeface="Wingdings" charset="2"/>
              <a:buChar char="§"/>
              <a:defRPr sz="2400" b="0" i="0" kern="1200">
                <a:solidFill>
                  <a:schemeClr val="tx1"/>
                </a:solidFill>
                <a:latin typeface="Frutiger Next LT W1G"/>
                <a:ea typeface="+mn-ea"/>
                <a:cs typeface="Frutiger Next LT W1G"/>
              </a:defRPr>
            </a:lvl5pPr>
            <a:lvl6pPr marL="4470456" indent="-406405" algn="l" defTabSz="812810" rtl="0" eaLnBrk="1" latinLnBrk="0" hangingPunct="1">
              <a:spcBef>
                <a:spcPct val="20000"/>
              </a:spcBef>
              <a:buFont typeface="Arial"/>
              <a:buChar char="•"/>
              <a:defRPr sz="3600" kern="1200">
                <a:solidFill>
                  <a:schemeClr val="tx1"/>
                </a:solidFill>
                <a:latin typeface="+mn-lt"/>
                <a:ea typeface="+mn-ea"/>
                <a:cs typeface="+mn-cs"/>
              </a:defRPr>
            </a:lvl6pPr>
            <a:lvl7pPr marL="5283266" indent="-406405" algn="l" defTabSz="812810" rtl="0" eaLnBrk="1" latinLnBrk="0" hangingPunct="1">
              <a:spcBef>
                <a:spcPct val="20000"/>
              </a:spcBef>
              <a:buFont typeface="Arial"/>
              <a:buChar char="•"/>
              <a:defRPr sz="3600" kern="1200">
                <a:solidFill>
                  <a:schemeClr val="tx1"/>
                </a:solidFill>
                <a:latin typeface="+mn-lt"/>
                <a:ea typeface="+mn-ea"/>
                <a:cs typeface="+mn-cs"/>
              </a:defRPr>
            </a:lvl7pPr>
            <a:lvl8pPr marL="6096076" indent="-406405" algn="l" defTabSz="812810" rtl="0" eaLnBrk="1" latinLnBrk="0" hangingPunct="1">
              <a:spcBef>
                <a:spcPct val="20000"/>
              </a:spcBef>
              <a:buFont typeface="Arial"/>
              <a:buChar char="•"/>
              <a:defRPr sz="3600" kern="1200">
                <a:solidFill>
                  <a:schemeClr val="tx1"/>
                </a:solidFill>
                <a:latin typeface="+mn-lt"/>
                <a:ea typeface="+mn-ea"/>
                <a:cs typeface="+mn-cs"/>
              </a:defRPr>
            </a:lvl8pPr>
            <a:lvl9pPr marL="6908886" indent="-406405" algn="l" defTabSz="812810" rtl="0" eaLnBrk="1" latinLnBrk="0" hangingPunct="1">
              <a:spcBef>
                <a:spcPct val="20000"/>
              </a:spcBef>
              <a:buFont typeface="Arial"/>
              <a:buChar char="•"/>
              <a:defRPr sz="3600" kern="1200">
                <a:solidFill>
                  <a:schemeClr val="tx1"/>
                </a:solidFill>
                <a:latin typeface="+mn-lt"/>
                <a:ea typeface="+mn-ea"/>
                <a:cs typeface="+mn-cs"/>
              </a:defRPr>
            </a:lvl9pPr>
          </a:lstStyle>
          <a:p>
            <a:r>
              <a:rPr lang="en-US" dirty="0" smtClean="0"/>
              <a:t>David Richer</a:t>
            </a:r>
            <a:endParaRPr lang="en-US" dirty="0"/>
          </a:p>
        </p:txBody>
      </p:sp>
      <p:sp>
        <p:nvSpPr>
          <p:cNvPr id="6" name="Text Placeholder 3"/>
          <p:cNvSpPr txBox="1">
            <a:spLocks/>
          </p:cNvSpPr>
          <p:nvPr/>
        </p:nvSpPr>
        <p:spPr>
          <a:xfrm>
            <a:off x="6351195" y="5670378"/>
            <a:ext cx="9596241" cy="420285"/>
          </a:xfrm>
          <a:prstGeom prst="rect">
            <a:avLst/>
          </a:prstGeom>
        </p:spPr>
        <p:txBody>
          <a:bodyPr lIns="0" tIns="0" rIns="0" bIns="0">
            <a:noAutofit/>
          </a:bodyPr>
          <a:lstStyle>
            <a:lvl1pPr marL="0" indent="0" algn="l" defTabSz="812810" rtl="0" eaLnBrk="1" latinLnBrk="0" hangingPunct="1">
              <a:spcBef>
                <a:spcPts val="0"/>
              </a:spcBef>
              <a:buFont typeface="Wingdings" charset="2"/>
              <a:buNone/>
              <a:defRPr sz="2400" b="0" i="0" kern="1200" baseline="0">
                <a:solidFill>
                  <a:srgbClr val="000000"/>
                </a:solidFill>
                <a:latin typeface="Arial"/>
                <a:ea typeface="+mn-ea"/>
                <a:cs typeface="Arial"/>
              </a:defRPr>
            </a:lvl1pPr>
            <a:lvl2pPr marL="1320817" indent="-508006" algn="l" defTabSz="812810" rtl="0" eaLnBrk="1" latinLnBrk="0" hangingPunct="1">
              <a:spcBef>
                <a:spcPct val="20000"/>
              </a:spcBef>
              <a:buFont typeface="Wingdings" charset="2"/>
              <a:buChar char="§"/>
              <a:defRPr sz="3600" b="0" i="0" kern="1200">
                <a:solidFill>
                  <a:schemeClr val="tx1"/>
                </a:solidFill>
                <a:latin typeface="Frutiger Next LT W1G"/>
                <a:ea typeface="+mn-ea"/>
                <a:cs typeface="Frutiger Next LT W1G"/>
              </a:defRPr>
            </a:lvl2pPr>
            <a:lvl3pPr marL="2032025" indent="-406405" algn="l" defTabSz="812810" rtl="0" eaLnBrk="1" latinLnBrk="0" hangingPunct="1">
              <a:spcBef>
                <a:spcPct val="20000"/>
              </a:spcBef>
              <a:buFont typeface="Wingdings" charset="2"/>
              <a:buChar char="§"/>
              <a:defRPr sz="3200" b="0" i="0" kern="1200">
                <a:solidFill>
                  <a:schemeClr val="tx1"/>
                </a:solidFill>
                <a:latin typeface="Frutiger Next LT W1G"/>
                <a:ea typeface="+mn-ea"/>
                <a:cs typeface="Frutiger Next LT W1G"/>
              </a:defRPr>
            </a:lvl3pPr>
            <a:lvl4pPr marL="2844836" indent="-406405" algn="l" defTabSz="812810" rtl="0" eaLnBrk="1" latinLnBrk="0" hangingPunct="1">
              <a:spcBef>
                <a:spcPct val="20000"/>
              </a:spcBef>
              <a:buFont typeface="Wingdings" charset="2"/>
              <a:buChar char="§"/>
              <a:defRPr sz="2700" b="0" i="0" kern="1200">
                <a:solidFill>
                  <a:schemeClr val="tx1"/>
                </a:solidFill>
                <a:latin typeface="Frutiger Next LT W1G"/>
                <a:ea typeface="+mn-ea"/>
                <a:cs typeface="Frutiger Next LT W1G"/>
              </a:defRPr>
            </a:lvl4pPr>
            <a:lvl5pPr marL="3657646" indent="-406405" algn="l" defTabSz="812810" rtl="0" eaLnBrk="1" latinLnBrk="0" hangingPunct="1">
              <a:spcBef>
                <a:spcPct val="20000"/>
              </a:spcBef>
              <a:buFont typeface="Wingdings" charset="2"/>
              <a:buChar char="§"/>
              <a:defRPr sz="2400" b="0" i="0" kern="1200">
                <a:solidFill>
                  <a:schemeClr val="tx1"/>
                </a:solidFill>
                <a:latin typeface="Frutiger Next LT W1G"/>
                <a:ea typeface="+mn-ea"/>
                <a:cs typeface="Frutiger Next LT W1G"/>
              </a:defRPr>
            </a:lvl5pPr>
            <a:lvl6pPr marL="4470456" indent="-406405" algn="l" defTabSz="812810" rtl="0" eaLnBrk="1" latinLnBrk="0" hangingPunct="1">
              <a:spcBef>
                <a:spcPct val="20000"/>
              </a:spcBef>
              <a:buFont typeface="Arial"/>
              <a:buChar char="•"/>
              <a:defRPr sz="3600" kern="1200">
                <a:solidFill>
                  <a:schemeClr val="tx1"/>
                </a:solidFill>
                <a:latin typeface="+mn-lt"/>
                <a:ea typeface="+mn-ea"/>
                <a:cs typeface="+mn-cs"/>
              </a:defRPr>
            </a:lvl6pPr>
            <a:lvl7pPr marL="5283266" indent="-406405" algn="l" defTabSz="812810" rtl="0" eaLnBrk="1" latinLnBrk="0" hangingPunct="1">
              <a:spcBef>
                <a:spcPct val="20000"/>
              </a:spcBef>
              <a:buFont typeface="Arial"/>
              <a:buChar char="•"/>
              <a:defRPr sz="3600" kern="1200">
                <a:solidFill>
                  <a:schemeClr val="tx1"/>
                </a:solidFill>
                <a:latin typeface="+mn-lt"/>
                <a:ea typeface="+mn-ea"/>
                <a:cs typeface="+mn-cs"/>
              </a:defRPr>
            </a:lvl7pPr>
            <a:lvl8pPr marL="6096076" indent="-406405" algn="l" defTabSz="812810" rtl="0" eaLnBrk="1" latinLnBrk="0" hangingPunct="1">
              <a:spcBef>
                <a:spcPct val="20000"/>
              </a:spcBef>
              <a:buFont typeface="Arial"/>
              <a:buChar char="•"/>
              <a:defRPr sz="3600" kern="1200">
                <a:solidFill>
                  <a:schemeClr val="tx1"/>
                </a:solidFill>
                <a:latin typeface="+mn-lt"/>
                <a:ea typeface="+mn-ea"/>
                <a:cs typeface="+mn-cs"/>
              </a:defRPr>
            </a:lvl8pPr>
            <a:lvl9pPr marL="6908886" indent="-406405" algn="l" defTabSz="812810" rtl="0" eaLnBrk="1" latinLnBrk="0" hangingPunct="1">
              <a:spcBef>
                <a:spcPct val="20000"/>
              </a:spcBef>
              <a:buFont typeface="Arial"/>
              <a:buChar char="•"/>
              <a:defRPr sz="3600" kern="1200">
                <a:solidFill>
                  <a:schemeClr val="tx1"/>
                </a:solidFill>
                <a:latin typeface="+mn-lt"/>
                <a:ea typeface="+mn-ea"/>
                <a:cs typeface="+mn-cs"/>
              </a:defRPr>
            </a:lvl9pPr>
          </a:lstStyle>
          <a:p>
            <a:r>
              <a:rPr lang="en-US" smtClean="0"/>
              <a:t>Sr. Engineer – M&amp;E Cloud Services</a:t>
            </a:r>
            <a:endParaRPr lang="en-US"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06209" y="2644275"/>
            <a:ext cx="2973002" cy="3039704"/>
          </a:xfrm>
          <a:prstGeom prst="rect">
            <a:avLst/>
          </a:prstGeom>
        </p:spPr>
      </p:pic>
    </p:spTree>
    <p:extLst>
      <p:ext uri="{BB962C8B-B14F-4D97-AF65-F5344CB8AC3E}">
        <p14:creationId xmlns:p14="http://schemas.microsoft.com/office/powerpoint/2010/main" val="23808898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Provisioning</a:t>
            </a:r>
            <a:endParaRPr lang="en-US" dirty="0"/>
          </a:p>
        </p:txBody>
      </p:sp>
      <p:pic>
        <p:nvPicPr>
          <p:cNvPr id="11" name="Picture 4" descr="C:\github\guillaume-brossard-adsk\tech-summit\2014\supersize-nodejs\deploy.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3990" y="967422"/>
            <a:ext cx="8599197" cy="7146584"/>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spTree>
    <p:extLst>
      <p:ext uri="{BB962C8B-B14F-4D97-AF65-F5344CB8AC3E}">
        <p14:creationId xmlns:p14="http://schemas.microsoft.com/office/powerpoint/2010/main" val="7841049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JSON file</a:t>
            </a:r>
          </a:p>
          <a:p>
            <a:endParaRPr lang="en-US" dirty="0"/>
          </a:p>
          <a:p>
            <a:r>
              <a:rPr lang="en-US" dirty="0" smtClean="0"/>
              <a:t>Template generation</a:t>
            </a:r>
          </a:p>
          <a:p>
            <a:endParaRPr lang="en-US" dirty="0"/>
          </a:p>
          <a:p>
            <a:r>
              <a:rPr lang="en-US" dirty="0" smtClean="0"/>
              <a:t>Create and </a:t>
            </a:r>
            <a:r>
              <a:rPr lang="en-US" dirty="0"/>
              <a:t>d</a:t>
            </a:r>
            <a:r>
              <a:rPr lang="en-US" dirty="0" smtClean="0"/>
              <a:t>elete stack</a:t>
            </a:r>
          </a:p>
          <a:p>
            <a:endParaRPr lang="en-US" dirty="0"/>
          </a:p>
          <a:p>
            <a:r>
              <a:rPr lang="en-US" dirty="0" smtClean="0"/>
              <a:t>Update existing stack</a:t>
            </a:r>
            <a:endParaRPr lang="en-US" dirty="0"/>
          </a:p>
        </p:txBody>
      </p:sp>
      <p:sp>
        <p:nvSpPr>
          <p:cNvPr id="3" name="Title 2"/>
          <p:cNvSpPr>
            <a:spLocks noGrp="1"/>
          </p:cNvSpPr>
          <p:nvPr>
            <p:ph type="title"/>
          </p:nvPr>
        </p:nvSpPr>
        <p:spPr/>
        <p:txBody>
          <a:bodyPr/>
          <a:lstStyle/>
          <a:p>
            <a:r>
              <a:rPr lang="en-US" dirty="0"/>
              <a:t>Cloud Formation</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spTree>
    <p:extLst>
      <p:ext uri="{BB962C8B-B14F-4D97-AF65-F5344CB8AC3E}">
        <p14:creationId xmlns:p14="http://schemas.microsoft.com/office/powerpoint/2010/main" val="20104302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Chef</a:t>
            </a:r>
          </a:p>
          <a:p>
            <a:endParaRPr lang="en-US" dirty="0"/>
          </a:p>
          <a:p>
            <a:r>
              <a:rPr lang="en-US" dirty="0" smtClean="0"/>
              <a:t>Roles</a:t>
            </a:r>
          </a:p>
          <a:p>
            <a:endParaRPr lang="en-US" dirty="0"/>
          </a:p>
          <a:p>
            <a:r>
              <a:rPr lang="en-US" dirty="0" smtClean="0"/>
              <a:t>Upstart</a:t>
            </a:r>
          </a:p>
        </p:txBody>
      </p:sp>
      <p:sp>
        <p:nvSpPr>
          <p:cNvPr id="3" name="Title 2"/>
          <p:cNvSpPr>
            <a:spLocks noGrp="1"/>
          </p:cNvSpPr>
          <p:nvPr>
            <p:ph type="title"/>
          </p:nvPr>
        </p:nvSpPr>
        <p:spPr/>
        <p:txBody>
          <a:bodyPr/>
          <a:lstStyle/>
          <a:p>
            <a:r>
              <a:rPr lang="en-US" dirty="0" smtClean="0"/>
              <a:t>Machine Provisioning</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050" name="Picture 2" descr="C:\projects\p42git\tech-summit\2014\supersize-nodejs\logo-chef.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3952" y="1447005"/>
            <a:ext cx="1905000" cy="1476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37209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Provisioning - Chronology</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7962" y="1657901"/>
            <a:ext cx="10579230" cy="6592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7902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Provisioning - </a:t>
            </a:r>
            <a:r>
              <a:rPr lang="en-US" dirty="0" err="1" smtClean="0"/>
              <a:t>MongoDB</a:t>
            </a:r>
            <a:endParaRPr lang="en-US" dirty="0"/>
          </a:p>
        </p:txBody>
      </p:sp>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7" name="Picture 2" descr="C:\github\guillaume-brossard-adsk\tech-summit\2014\supersize-nodejs\deploy-mon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3989" y="967422"/>
            <a:ext cx="8599197" cy="7146584"/>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2359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err="1" smtClean="0"/>
              <a:t>MongoDB</a:t>
            </a:r>
            <a:r>
              <a:rPr lang="en-US" dirty="0" smtClean="0"/>
              <a:t> – Replica Set</a:t>
            </a:r>
            <a:endParaRPr lang="en-US" dirty="0"/>
          </a:p>
        </p:txBody>
      </p:sp>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9873" y="1890185"/>
            <a:ext cx="12181821" cy="6237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51658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err="1" smtClean="0"/>
              <a:t>MongoDB</a:t>
            </a:r>
            <a:r>
              <a:rPr lang="en-US" dirty="0" smtClean="0"/>
              <a:t> – Chronology</a:t>
            </a:r>
            <a:endParaRPr lang="en-US" dirty="0"/>
          </a:p>
        </p:txBody>
      </p:sp>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10337" y="1471613"/>
            <a:ext cx="9174480" cy="6096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37282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a:t>Stack Family</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55938" y="1781175"/>
            <a:ext cx="10145712" cy="558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66287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Tools</a:t>
            </a:r>
            <a:endParaRPr lang="en-US" dirty="0"/>
          </a:p>
        </p:txBody>
      </p:sp>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9"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3989" y="958347"/>
            <a:ext cx="9921952" cy="70832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02579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Sys Admin Portal</a:t>
            </a:r>
          </a:p>
          <a:p>
            <a:pPr lvl="1"/>
            <a:r>
              <a:rPr lang="en-US" dirty="0" smtClean="0"/>
              <a:t>Monitor Page</a:t>
            </a:r>
          </a:p>
          <a:p>
            <a:pPr lvl="1"/>
            <a:r>
              <a:rPr lang="en-US" dirty="0" smtClean="0"/>
              <a:t>Logs</a:t>
            </a:r>
          </a:p>
          <a:p>
            <a:pPr lvl="1"/>
            <a:r>
              <a:rPr lang="en-US" dirty="0" smtClean="0"/>
              <a:t>Tracing</a:t>
            </a:r>
            <a:endParaRPr lang="en-US" dirty="0"/>
          </a:p>
        </p:txBody>
      </p:sp>
      <p:sp>
        <p:nvSpPr>
          <p:cNvPr id="3" name="Title 2"/>
          <p:cNvSpPr>
            <a:spLocks noGrp="1"/>
          </p:cNvSpPr>
          <p:nvPr>
            <p:ph type="title"/>
          </p:nvPr>
        </p:nvSpPr>
        <p:spPr/>
        <p:txBody>
          <a:bodyPr/>
          <a:lstStyle/>
          <a:p>
            <a:r>
              <a:rPr lang="en-US" dirty="0"/>
              <a:t> Stack Monitoring</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6" name="Picture 2" descr="C:\projects\p42git\tech-summit\2014\supersize-nodejs\Monitor Pag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42891" y="1268815"/>
            <a:ext cx="5450758" cy="6743127"/>
          </a:xfrm>
          <a:prstGeom prst="rect">
            <a:avLst/>
          </a:prstGeom>
          <a:noFill/>
          <a:effectLst>
            <a:outerShdw blurRad="50800" dist="50800" dir="5400000" algn="ctr" rotWithShape="0">
              <a:schemeClr val="tx1"/>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2607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Open the Cloud to Artists and Managers</a:t>
            </a:r>
          </a:p>
          <a:p>
            <a:r>
              <a:rPr lang="en-US" dirty="0" smtClean="0"/>
              <a:t>Multi-team</a:t>
            </a:r>
            <a:r>
              <a:rPr lang="en-US" dirty="0" smtClean="0"/>
              <a:t>, using a Core Services stack</a:t>
            </a:r>
            <a:endParaRPr lang="en-US" dirty="0"/>
          </a:p>
        </p:txBody>
      </p:sp>
      <p:sp>
        <p:nvSpPr>
          <p:cNvPr id="3" name="Title 2"/>
          <p:cNvSpPr>
            <a:spLocks noGrp="1"/>
          </p:cNvSpPr>
          <p:nvPr>
            <p:ph type="title"/>
          </p:nvPr>
        </p:nvSpPr>
        <p:spPr/>
        <p:txBody>
          <a:bodyPr/>
          <a:lstStyle/>
          <a:p>
            <a:r>
              <a:rPr lang="en-US" dirty="0" smtClean="0"/>
              <a:t>M&amp;E Cloud Services - Context</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45000" y="3661478"/>
            <a:ext cx="7367588" cy="4748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350097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a:t> </a:t>
            </a:r>
            <a:r>
              <a:rPr lang="en-US" dirty="0" smtClean="0"/>
              <a:t>Logs Architecture</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06700" y="2436813"/>
            <a:ext cx="10645775" cy="4270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009314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a:t> </a:t>
            </a:r>
            <a:r>
              <a:rPr lang="en-US" dirty="0" smtClean="0"/>
              <a:t>Logs</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3075" name="Picture 3" descr="C:\projects\p42git\tech-summit\2014\supersize-nodejs\logs_screenshot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35952" y="1495476"/>
            <a:ext cx="10115550" cy="5927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57102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Tracing</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4098" name="Picture 2" descr="C:\projects\p42git\tech-summit\2014\supersize-nodejs\tracing_screenshot.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3989" y="2463449"/>
            <a:ext cx="1482090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5192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Access the stack using </a:t>
            </a:r>
            <a:r>
              <a:rPr lang="en-US" dirty="0" err="1" smtClean="0"/>
              <a:t>ssh</a:t>
            </a:r>
            <a:endParaRPr lang="en-US" dirty="0" smtClean="0"/>
          </a:p>
          <a:p>
            <a:endParaRPr lang="en-US" dirty="0"/>
          </a:p>
          <a:p>
            <a:r>
              <a:rPr lang="en-US" dirty="0" smtClean="0"/>
              <a:t>Scripts</a:t>
            </a:r>
          </a:p>
          <a:p>
            <a:pPr lvl="1"/>
            <a:r>
              <a:rPr lang="en-US" dirty="0" smtClean="0"/>
              <a:t>Tunnel to any instance</a:t>
            </a:r>
          </a:p>
          <a:p>
            <a:pPr lvl="1"/>
            <a:r>
              <a:rPr lang="en-US" dirty="0" smtClean="0"/>
              <a:t>Tunnel to </a:t>
            </a:r>
            <a:r>
              <a:rPr lang="en-US" dirty="0" err="1" smtClean="0"/>
              <a:t>MongoDB</a:t>
            </a:r>
            <a:r>
              <a:rPr lang="en-US" dirty="0" smtClean="0"/>
              <a:t> using </a:t>
            </a:r>
            <a:r>
              <a:rPr lang="en-US" dirty="0" err="1" smtClean="0"/>
              <a:t>RoboMongo</a:t>
            </a:r>
            <a:endParaRPr lang="en-US" dirty="0" smtClean="0"/>
          </a:p>
          <a:p>
            <a:pPr lvl="1"/>
            <a:r>
              <a:rPr lang="en-US" dirty="0" smtClean="0"/>
              <a:t>Node.js remote </a:t>
            </a:r>
            <a:r>
              <a:rPr lang="en-US" dirty="0" smtClean="0"/>
              <a:t>debugging</a:t>
            </a:r>
          </a:p>
          <a:p>
            <a:pPr lvl="1"/>
            <a:endParaRPr lang="en-US" dirty="0" smtClean="0"/>
          </a:p>
          <a:p>
            <a:r>
              <a:rPr lang="en-US" dirty="0" smtClean="0"/>
              <a:t>Security, security, security!</a:t>
            </a:r>
          </a:p>
          <a:p>
            <a:pPr lvl="1"/>
            <a:r>
              <a:rPr lang="en-US" dirty="0" smtClean="0"/>
              <a:t>Security groups, </a:t>
            </a:r>
            <a:r>
              <a:rPr lang="en-US" dirty="0" err="1" smtClean="0"/>
              <a:t>ip</a:t>
            </a:r>
            <a:r>
              <a:rPr lang="en-US" dirty="0" smtClean="0"/>
              <a:t> filtering, encrypted keys</a:t>
            </a:r>
            <a:endParaRPr lang="en-US" dirty="0"/>
          </a:p>
        </p:txBody>
      </p:sp>
      <p:sp>
        <p:nvSpPr>
          <p:cNvPr id="3" name="Title 2"/>
          <p:cNvSpPr>
            <a:spLocks noGrp="1"/>
          </p:cNvSpPr>
          <p:nvPr>
            <p:ph type="title"/>
          </p:nvPr>
        </p:nvSpPr>
        <p:spPr/>
        <p:txBody>
          <a:bodyPr/>
          <a:lstStyle/>
          <a:p>
            <a:r>
              <a:rPr lang="en-US" dirty="0"/>
              <a:t>Stack Diagnostic and Debugging</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spTree>
    <p:extLst>
      <p:ext uri="{BB962C8B-B14F-4D97-AF65-F5344CB8AC3E}">
        <p14:creationId xmlns:p14="http://schemas.microsoft.com/office/powerpoint/2010/main" val="2903899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smtClean="0"/>
              <a:t>Deployment </a:t>
            </a:r>
            <a:r>
              <a:rPr lang="en-US" dirty="0"/>
              <a:t>from day 1</a:t>
            </a:r>
          </a:p>
          <a:p>
            <a:endParaRPr lang="en-US" dirty="0"/>
          </a:p>
          <a:p>
            <a:r>
              <a:rPr lang="en-US" dirty="0"/>
              <a:t>Investment in development/deployment tools</a:t>
            </a:r>
          </a:p>
          <a:p>
            <a:endParaRPr lang="en-US" dirty="0"/>
          </a:p>
          <a:p>
            <a:r>
              <a:rPr lang="en-US" dirty="0"/>
              <a:t>“Local” Deployment</a:t>
            </a:r>
          </a:p>
          <a:p>
            <a:endParaRPr lang="en-US" dirty="0"/>
          </a:p>
          <a:p>
            <a:r>
              <a:rPr lang="en-US"/>
              <a:t>Shared Configuration (nconf)</a:t>
            </a:r>
            <a:endParaRPr lang="en-US" dirty="0"/>
          </a:p>
          <a:p>
            <a:endParaRPr lang="en-US" dirty="0"/>
          </a:p>
        </p:txBody>
      </p:sp>
      <p:sp>
        <p:nvSpPr>
          <p:cNvPr id="3" name="Title 2"/>
          <p:cNvSpPr>
            <a:spLocks noGrp="1"/>
          </p:cNvSpPr>
          <p:nvPr>
            <p:ph type="title"/>
          </p:nvPr>
        </p:nvSpPr>
        <p:spPr/>
        <p:txBody>
          <a:bodyPr/>
          <a:lstStyle/>
          <a:p>
            <a:r>
              <a:rPr lang="en-US" dirty="0" smtClean="0"/>
              <a:t>Lessons Learned</a:t>
            </a:r>
            <a:br>
              <a:rPr lang="en-US" dirty="0" smtClean="0"/>
            </a:br>
            <a:r>
              <a:rPr lang="en-US" dirty="0" smtClean="0"/>
              <a:t>The Good Parts</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spTree>
    <p:extLst>
      <p:ext uri="{BB962C8B-B14F-4D97-AF65-F5344CB8AC3E}">
        <p14:creationId xmlns:p14="http://schemas.microsoft.com/office/powerpoint/2010/main" val="312829105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Cloud </a:t>
            </a:r>
            <a:r>
              <a:rPr lang="en-US" dirty="0"/>
              <a:t>Formation Abstraction</a:t>
            </a:r>
          </a:p>
          <a:p>
            <a:endParaRPr lang="en-US" dirty="0"/>
          </a:p>
          <a:p>
            <a:r>
              <a:rPr lang="en-US" dirty="0" err="1"/>
              <a:t>Npm</a:t>
            </a:r>
            <a:r>
              <a:rPr lang="en-US" dirty="0"/>
              <a:t> registry</a:t>
            </a:r>
          </a:p>
          <a:p>
            <a:pPr lvl="1"/>
            <a:r>
              <a:rPr lang="en-US" dirty="0"/>
              <a:t>Private registry would be preferable</a:t>
            </a:r>
          </a:p>
          <a:p>
            <a:pPr lvl="1"/>
            <a:r>
              <a:rPr lang="en-US" dirty="0" err="1"/>
              <a:t>npm</a:t>
            </a:r>
            <a:r>
              <a:rPr lang="en-US" dirty="0"/>
              <a:t> </a:t>
            </a:r>
            <a:r>
              <a:rPr lang="en-US" dirty="0" smtClean="0"/>
              <a:t>lazy</a:t>
            </a:r>
          </a:p>
          <a:p>
            <a:pPr lvl="1"/>
            <a:endParaRPr lang="en-US" dirty="0"/>
          </a:p>
          <a:p>
            <a:r>
              <a:rPr lang="en-US" dirty="0" smtClean="0"/>
              <a:t>Vagrant</a:t>
            </a:r>
            <a:endParaRPr lang="en-US" dirty="0"/>
          </a:p>
        </p:txBody>
      </p:sp>
      <p:sp>
        <p:nvSpPr>
          <p:cNvPr id="3" name="Title 2"/>
          <p:cNvSpPr>
            <a:spLocks noGrp="1"/>
          </p:cNvSpPr>
          <p:nvPr>
            <p:ph type="title"/>
          </p:nvPr>
        </p:nvSpPr>
        <p:spPr/>
        <p:txBody>
          <a:bodyPr/>
          <a:lstStyle/>
          <a:p>
            <a:r>
              <a:rPr lang="en-US" dirty="0" smtClean="0"/>
              <a:t>Lessons Learned</a:t>
            </a:r>
            <a:br>
              <a:rPr lang="en-US" dirty="0" smtClean="0"/>
            </a:br>
            <a:r>
              <a:rPr lang="en-US" dirty="0" smtClean="0"/>
              <a:t>The Bad Parts</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6" name="Picture 2" descr="C:\projects\p42git\tech-summit\2014\supersize-nodejs\logo_vagran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8819" y="5739964"/>
            <a:ext cx="3948451" cy="1084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3911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a:t> </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410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76930" y="366185"/>
            <a:ext cx="10354883" cy="816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569104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59530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Easy deployment</a:t>
            </a:r>
          </a:p>
          <a:p>
            <a:endParaRPr lang="en-US" dirty="0" smtClean="0"/>
          </a:p>
          <a:p>
            <a:r>
              <a:rPr lang="en-US" dirty="0" smtClean="0"/>
              <a:t>Repeatable</a:t>
            </a:r>
          </a:p>
          <a:p>
            <a:endParaRPr lang="en-US" dirty="0" smtClean="0"/>
          </a:p>
          <a:p>
            <a:r>
              <a:rPr lang="en-US" dirty="0" smtClean="0"/>
              <a:t>Small pieces to build something big</a:t>
            </a:r>
          </a:p>
          <a:p>
            <a:endParaRPr lang="en-US" dirty="0" smtClean="0"/>
          </a:p>
          <a:p>
            <a:r>
              <a:rPr lang="en-US" dirty="0" smtClean="0"/>
              <a:t>“Developer-centric” environment</a:t>
            </a:r>
          </a:p>
        </p:txBody>
      </p:sp>
      <p:sp>
        <p:nvSpPr>
          <p:cNvPr id="3" name="Title 2"/>
          <p:cNvSpPr>
            <a:spLocks noGrp="1"/>
          </p:cNvSpPr>
          <p:nvPr>
            <p:ph type="title"/>
          </p:nvPr>
        </p:nvSpPr>
        <p:spPr/>
        <p:txBody>
          <a:bodyPr/>
          <a:lstStyle/>
          <a:p>
            <a:r>
              <a:rPr lang="en-US" dirty="0" smtClean="0"/>
              <a:t>Deployment Goals</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spTree>
    <p:extLst>
      <p:ext uri="{BB962C8B-B14F-4D97-AF65-F5344CB8AC3E}">
        <p14:creationId xmlns:p14="http://schemas.microsoft.com/office/powerpoint/2010/main" val="19318717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Architecture Oversight</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3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1677" y="3853646"/>
            <a:ext cx="6853237" cy="2236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96704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Architecture</a:t>
            </a:r>
            <a:br>
              <a:rPr lang="en-US" dirty="0" smtClean="0"/>
            </a:br>
            <a:r>
              <a:rPr lang="en-US" dirty="0" smtClean="0"/>
              <a:t>How Node.js Tinted the Architecture</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4756" y="1890186"/>
            <a:ext cx="10695689" cy="6113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062868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smtClean="0"/>
              <a:t>Architecture</a:t>
            </a:r>
            <a:br>
              <a:rPr lang="en-US" dirty="0" smtClean="0"/>
            </a:br>
            <a:r>
              <a:rPr lang="en-US" dirty="0" smtClean="0"/>
              <a:t>Amazon</a:t>
            </a:r>
            <a:endParaRPr lang="en-US" dirty="0"/>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0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75088" y="1038225"/>
            <a:ext cx="8507412" cy="706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96792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2" name="Content Placeholder 1"/>
          <p:cNvSpPr>
            <a:spLocks noGrp="1"/>
          </p:cNvSpPr>
          <p:nvPr>
            <p:ph idx="1"/>
          </p:nvPr>
        </p:nvSpPr>
        <p:spPr/>
        <p:txBody>
          <a:bodyPr/>
          <a:lstStyle/>
          <a:p>
            <a:r>
              <a:rPr lang="en-US" dirty="0" smtClean="0"/>
              <a:t>Everything in source control</a:t>
            </a:r>
          </a:p>
          <a:p>
            <a:endParaRPr lang="en-US" dirty="0" smtClean="0"/>
          </a:p>
          <a:p>
            <a:r>
              <a:rPr lang="en-US" dirty="0" smtClean="0"/>
              <a:t>Sync and deploy</a:t>
            </a:r>
          </a:p>
          <a:p>
            <a:endParaRPr lang="en-US" dirty="0" smtClean="0"/>
          </a:p>
          <a:p>
            <a:r>
              <a:rPr lang="en-US" dirty="0" smtClean="0"/>
              <a:t>Use a different repository from the code</a:t>
            </a:r>
          </a:p>
          <a:p>
            <a:endParaRPr lang="en-US" dirty="0" smtClean="0"/>
          </a:p>
          <a:p>
            <a:r>
              <a:rPr lang="en-US" dirty="0" smtClean="0"/>
              <a:t>Branch and tag in deployment repository</a:t>
            </a:r>
            <a:endParaRPr lang="en-US" dirty="0"/>
          </a:p>
        </p:txBody>
      </p:sp>
      <p:sp>
        <p:nvSpPr>
          <p:cNvPr id="3" name="Title 2"/>
          <p:cNvSpPr>
            <a:spLocks noGrp="1"/>
          </p:cNvSpPr>
          <p:nvPr>
            <p:ph type="title"/>
          </p:nvPr>
        </p:nvSpPr>
        <p:spPr/>
        <p:txBody>
          <a:bodyPr/>
          <a:lstStyle/>
          <a:p>
            <a:r>
              <a:rPr lang="en-US" dirty="0"/>
              <a:t>Deployment as code</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6" name="Picture 2" descr="C:\projects\p42git\tech-summit\2014\supersize-nodejs\github-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90834" y="1890186"/>
            <a:ext cx="2442086" cy="637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4402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Publish</a:t>
            </a:r>
            <a:endParaRPr lang="en-US" dirty="0"/>
          </a:p>
        </p:txBody>
      </p:sp>
      <p:pic>
        <p:nvPicPr>
          <p:cNvPr id="4"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2051" name="Picture 3" descr="C:\github\guillaume-brossard-adsk\tech-summit\2014\supersize-nodejs\publish.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3988" y="1004999"/>
            <a:ext cx="8593675" cy="7139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3474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093" y="241483"/>
            <a:ext cx="7988969" cy="8168208"/>
          </a:xfrm>
          <a:prstGeom prst="rect">
            <a:avLst/>
          </a:prstGeom>
        </p:spPr>
      </p:pic>
      <p:sp>
        <p:nvSpPr>
          <p:cNvPr id="3" name="Title 2"/>
          <p:cNvSpPr>
            <a:spLocks noGrp="1"/>
          </p:cNvSpPr>
          <p:nvPr>
            <p:ph type="title"/>
          </p:nvPr>
        </p:nvSpPr>
        <p:spPr/>
        <p:txBody>
          <a:bodyPr/>
          <a:lstStyle/>
          <a:p>
            <a:r>
              <a:rPr lang="en-US" dirty="0"/>
              <a:t>Publish</a:t>
            </a:r>
          </a:p>
        </p:txBody>
      </p:sp>
      <p:pic>
        <p:nvPicPr>
          <p:cNvPr id="4"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58208" y="370333"/>
            <a:ext cx="1486501" cy="1519852"/>
          </a:xfrm>
          <a:prstGeom prst="rect">
            <a:avLst/>
          </a:prstGeom>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43113" y="1916113"/>
            <a:ext cx="12172950" cy="531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0948498"/>
      </p:ext>
    </p:extLst>
  </p:cSld>
  <p:clrMapOvr>
    <a:masterClrMapping/>
  </p:clrMapOvr>
  <p:timing>
    <p:tnLst>
      <p:par>
        <p:cTn id="1" dur="indefinite" restart="never" nodeType="tmRoot"/>
      </p:par>
    </p:tnLst>
  </p:timing>
</p:sld>
</file>

<file path=ppt/theme/theme1.xml><?xml version="1.0" encoding="utf-8"?>
<a:theme xmlns:a="http://schemas.openxmlformats.org/drawingml/2006/main" name="Autodesk Theme">
  <a:themeElements>
    <a:clrScheme name="Autodesk Corporate Colors">
      <a:dk1>
        <a:srgbClr val="000000"/>
      </a:dk1>
      <a:lt1>
        <a:srgbClr val="FFFFFF"/>
      </a:lt1>
      <a:dk2>
        <a:srgbClr val="000000"/>
      </a:dk2>
      <a:lt2>
        <a:srgbClr val="FFFFFF"/>
      </a:lt2>
      <a:accent1>
        <a:srgbClr val="00ABE6"/>
      </a:accent1>
      <a:accent2>
        <a:srgbClr val="87BC40"/>
      </a:accent2>
      <a:accent3>
        <a:srgbClr val="32BCAD"/>
      </a:accent3>
      <a:accent4>
        <a:srgbClr val="1B58A8"/>
      </a:accent4>
      <a:accent5>
        <a:srgbClr val="005E30"/>
      </a:accent5>
      <a:accent6>
        <a:srgbClr val="007272"/>
      </a:accent6>
      <a:hlink>
        <a:srgbClr val="007272"/>
      </a:hlink>
      <a:folHlink>
        <a:srgbClr val="0072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BDEA35F16FD64EAFB50D24D0B278CC" ma:contentTypeVersion="0" ma:contentTypeDescription="Create a new document." ma:contentTypeScope="" ma:versionID="0b7f5383295ef2e64e89ac2495ff3d4e">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7CF5377-8F54-4882-874E-AEB1934708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830A4799-DAE7-4462-A47C-BF3440F57B22}">
  <ds:schemaRefs>
    <ds:schemaRef ds:uri="http://schemas.microsoft.com/sharepoint/v3/contenttype/forms"/>
  </ds:schemaRefs>
</ds:datastoreItem>
</file>

<file path=customXml/itemProps3.xml><?xml version="1.0" encoding="utf-8"?>
<ds:datastoreItem xmlns:ds="http://schemas.openxmlformats.org/officeDocument/2006/customXml" ds:itemID="{DB3AD410-478E-4068-B103-32D60D437510}">
  <ds:schemaRefs>
    <ds:schemaRef ds:uri="http://purl.org/dc/dcmitype/"/>
    <ds:schemaRef ds:uri="http://purl.org/dc/terms/"/>
    <ds:schemaRef ds:uri="http://www.w3.org/XML/1998/namespace"/>
    <ds:schemaRef ds:uri="http://purl.org/dc/elements/1.1/"/>
    <ds:schemaRef ds:uri="http://schemas.openxmlformats.org/package/2006/metadata/core-properties"/>
    <ds:schemaRef ds:uri="http://schemas.microsoft.com/office/2006/documentManagement/type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3942</TotalTime>
  <Words>1899</Words>
  <Application>Microsoft Office PowerPoint</Application>
  <PresentationFormat>Custom</PresentationFormat>
  <Paragraphs>338</Paragraphs>
  <Slides>27</Slides>
  <Notes>27</Notes>
  <HiddenSlides>0</HiddenSlides>
  <MMClips>0</MMClips>
  <ScaleCrop>false</ScaleCrop>
  <HeadingPairs>
    <vt:vector size="4" baseType="variant">
      <vt:variant>
        <vt:lpstr>Theme</vt:lpstr>
      </vt:variant>
      <vt:variant>
        <vt:i4>2</vt:i4>
      </vt:variant>
      <vt:variant>
        <vt:lpstr>Slide Titles</vt:lpstr>
      </vt:variant>
      <vt:variant>
        <vt:i4>27</vt:i4>
      </vt:variant>
    </vt:vector>
  </HeadingPairs>
  <TitlesOfParts>
    <vt:vector size="29" baseType="lpstr">
      <vt:lpstr>Autodesk Theme</vt:lpstr>
      <vt:lpstr>Custom Design</vt:lpstr>
      <vt:lpstr>PowerPoint Presentation</vt:lpstr>
      <vt:lpstr>M&amp;E Cloud Services - Context</vt:lpstr>
      <vt:lpstr>Deployment Goals</vt:lpstr>
      <vt:lpstr>Architecture Oversight</vt:lpstr>
      <vt:lpstr>Architecture How Node.js Tinted the Architecture</vt:lpstr>
      <vt:lpstr>Architecture Amazon</vt:lpstr>
      <vt:lpstr>Deployment as code</vt:lpstr>
      <vt:lpstr>Publish</vt:lpstr>
      <vt:lpstr>Publish</vt:lpstr>
      <vt:lpstr>Provisioning</vt:lpstr>
      <vt:lpstr>Cloud Formation</vt:lpstr>
      <vt:lpstr>Machine Provisioning</vt:lpstr>
      <vt:lpstr>Provisioning - Chronology</vt:lpstr>
      <vt:lpstr>Provisioning - MongoDB</vt:lpstr>
      <vt:lpstr>MongoDB – Replica Set</vt:lpstr>
      <vt:lpstr>MongoDB – Chronology</vt:lpstr>
      <vt:lpstr>Stack Family</vt:lpstr>
      <vt:lpstr>Tools</vt:lpstr>
      <vt:lpstr> Stack Monitoring</vt:lpstr>
      <vt:lpstr> Logs Architecture</vt:lpstr>
      <vt:lpstr> Logs</vt:lpstr>
      <vt:lpstr>Tracing</vt:lpstr>
      <vt:lpstr>Stack Diagnostic and Debugging</vt:lpstr>
      <vt:lpstr>Lessons Learned The Good Parts</vt:lpstr>
      <vt:lpstr>Lessons Learned The Bad Parts</vt:lpstr>
      <vt:lpstr> </vt:lpstr>
      <vt:lpstr>PowerPoint Presentation</vt:lpstr>
    </vt:vector>
  </TitlesOfParts>
  <Company>Autodesk</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Murtaza Bhori</dc:creator>
  <cp:keywords>Autodesk Technical Summit 2014;Template</cp:keywords>
  <cp:lastModifiedBy>Guillaume Brossard</cp:lastModifiedBy>
  <cp:revision>335</cp:revision>
  <cp:lastPrinted>2014-05-20T12:07:02Z</cp:lastPrinted>
  <dcterms:created xsi:type="dcterms:W3CDTF">2012-10-19T15:38:24Z</dcterms:created>
  <dcterms:modified xsi:type="dcterms:W3CDTF">2014-05-29T16:57:11Z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0x01010084BDEA35F16FD64EAFB50D24D0B278CC</vt:lpwstr>
  </property>
</Properties>
</file>

<file path=docProps/thumbnail.jpeg>
</file>